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8" r:id="rId3"/>
    <p:sldId id="263" r:id="rId4"/>
    <p:sldId id="259" r:id="rId5"/>
    <p:sldId id="264" r:id="rId6"/>
    <p:sldId id="266" r:id="rId7"/>
    <p:sldId id="265" r:id="rId8"/>
    <p:sldId id="268" r:id="rId9"/>
    <p:sldId id="267" r:id="rId10"/>
    <p:sldId id="274" r:id="rId11"/>
    <p:sldId id="270" r:id="rId12"/>
    <p:sldId id="269" r:id="rId13"/>
    <p:sldId id="271" r:id="rId14"/>
    <p:sldId id="272" r:id="rId15"/>
    <p:sldId id="273" r:id="rId16"/>
    <p:sldId id="349" r:id="rId17"/>
    <p:sldId id="350" r:id="rId18"/>
    <p:sldId id="275" r:id="rId19"/>
    <p:sldId id="351" r:id="rId20"/>
    <p:sldId id="261" r:id="rId21"/>
    <p:sldId id="276" r:id="rId22"/>
    <p:sldId id="287" r:id="rId23"/>
    <p:sldId id="288" r:id="rId24"/>
    <p:sldId id="289" r:id="rId25"/>
    <p:sldId id="297" r:id="rId26"/>
    <p:sldId id="299" r:id="rId27"/>
    <p:sldId id="345" r:id="rId28"/>
    <p:sldId id="346" r:id="rId29"/>
    <p:sldId id="347" r:id="rId30"/>
    <p:sldId id="348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53" r:id="rId39"/>
    <p:sldId id="354" r:id="rId40"/>
    <p:sldId id="355" r:id="rId41"/>
    <p:sldId id="356" r:id="rId42"/>
    <p:sldId id="321" r:id="rId43"/>
    <p:sldId id="329" r:id="rId44"/>
    <p:sldId id="365" r:id="rId45"/>
    <p:sldId id="367" r:id="rId46"/>
    <p:sldId id="366" r:id="rId47"/>
    <p:sldId id="303" r:id="rId48"/>
    <p:sldId id="319" r:id="rId49"/>
    <p:sldId id="331" r:id="rId50"/>
    <p:sldId id="330" r:id="rId51"/>
    <p:sldId id="333" r:id="rId52"/>
    <p:sldId id="332" r:id="rId53"/>
    <p:sldId id="322" r:id="rId54"/>
    <p:sldId id="305" r:id="rId55"/>
    <p:sldId id="334" r:id="rId56"/>
    <p:sldId id="327" r:id="rId57"/>
    <p:sldId id="335" r:id="rId58"/>
    <p:sldId id="357" r:id="rId59"/>
    <p:sldId id="358" r:id="rId60"/>
    <p:sldId id="324" r:id="rId61"/>
    <p:sldId id="325" r:id="rId62"/>
    <p:sldId id="323" r:id="rId63"/>
    <p:sldId id="359" r:id="rId64"/>
    <p:sldId id="361" r:id="rId65"/>
    <p:sldId id="360" r:id="rId66"/>
    <p:sldId id="368" r:id="rId67"/>
    <p:sldId id="369" r:id="rId68"/>
    <p:sldId id="376" r:id="rId69"/>
    <p:sldId id="328" r:id="rId70"/>
    <p:sldId id="370" r:id="rId71"/>
    <p:sldId id="371" r:id="rId72"/>
    <p:sldId id="363" r:id="rId73"/>
    <p:sldId id="373" r:id="rId74"/>
    <p:sldId id="374" r:id="rId75"/>
    <p:sldId id="375" r:id="rId76"/>
    <p:sldId id="377" r:id="rId7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DB2B7D-4921-4921-935E-3A9D3848D7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76927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01135E-2674-4A65-9437-7EE1514641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9821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50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62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96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54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Analogy: strangers getting on a 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13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83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893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476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812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422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18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70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65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778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10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756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324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5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Lewis diagrams for atoms, Lewis diagrams for 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24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132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073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566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111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764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10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965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687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483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690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33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676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501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281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433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695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134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98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16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504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4550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5645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887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0142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872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623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8765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1672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09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1657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3193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6116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FLOW CHART THIS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5673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5912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5273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409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87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3531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8962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8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6070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8923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4550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9022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3722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542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516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6539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0098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3589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19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7992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1264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5408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28431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4267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6519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280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76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56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78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Chem 30 - Electrons and Molecular Forces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CA" smtClean="0"/>
              <a:t>February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135E-2674-4A65-9437-7EE15146410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25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832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94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21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6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03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94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65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61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80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01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0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80C367E-8065-4674-968B-52EE142107DA}" type="datetimeFigureOut">
              <a:rPr lang="en-CA" smtClean="0"/>
              <a:t>27/08/2018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A7CD1C0-908C-4CB2-B7B5-620AC11DB2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31C0B-BCC6-4FC3-A877-86D2BBB30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Electrons and </a:t>
            </a:r>
            <a:r>
              <a:rPr lang="en-CA" sz="6000"/>
              <a:t>Molecular Forces</a:t>
            </a:r>
            <a:endParaRPr lang="en-CA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124E22-D156-4302-AF84-93D4E88D6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Chemistry 30 – Ms. Hayduk</a:t>
            </a:r>
          </a:p>
        </p:txBody>
      </p:sp>
    </p:spTree>
    <p:extLst>
      <p:ext uri="{BB962C8B-B14F-4D97-AF65-F5344CB8AC3E}">
        <p14:creationId xmlns:p14="http://schemas.microsoft.com/office/powerpoint/2010/main" val="41688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524E7-EAF8-4D1E-BF7B-7CA6A810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Electron Configuration</a:t>
            </a:r>
          </a:p>
        </p:txBody>
      </p:sp>
      <p:pic>
        <p:nvPicPr>
          <p:cNvPr id="4" name="Content Placeholder 3" descr="Electron Configuration.GIF">
            <a:extLst>
              <a:ext uri="{FF2B5EF4-FFF2-40B4-BE49-F238E27FC236}">
                <a16:creationId xmlns:a16="http://schemas.microsoft.com/office/drawing/2014/main" xmlns="" id="{AD101A77-A603-406D-91DE-2CBB7CAB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7176" y="2005684"/>
            <a:ext cx="7248708" cy="4711660"/>
          </a:xfrm>
        </p:spPr>
      </p:pic>
    </p:spTree>
    <p:extLst>
      <p:ext uri="{BB962C8B-B14F-4D97-AF65-F5344CB8AC3E}">
        <p14:creationId xmlns:p14="http://schemas.microsoft.com/office/powerpoint/2010/main" val="28839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BD791-A429-4490-95C4-99BE77B3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Aufbau Principle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A50362-4C28-4AEE-AAF9-92F7A616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" y="2645429"/>
            <a:ext cx="6635626" cy="37725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4BF6BD-72D4-466F-834A-7D758105D2B2}"/>
              </a:ext>
            </a:extLst>
          </p:cNvPr>
          <p:cNvSpPr/>
          <p:nvPr/>
        </p:nvSpPr>
        <p:spPr>
          <a:xfrm>
            <a:off x="946404" y="1691322"/>
            <a:ext cx="7269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electrons occupy the </a:t>
            </a:r>
            <a:r>
              <a:rPr lang="en-CA" sz="2800" dirty="0" smtClean="0"/>
              <a:t>__________________ energy </a:t>
            </a:r>
            <a:r>
              <a:rPr lang="en-CA" sz="2800" dirty="0"/>
              <a:t>orbitals first</a:t>
            </a:r>
          </a:p>
        </p:txBody>
      </p:sp>
    </p:spTree>
    <p:extLst>
      <p:ext uri="{BB962C8B-B14F-4D97-AF65-F5344CB8AC3E}">
        <p14:creationId xmlns:p14="http://schemas.microsoft.com/office/powerpoint/2010/main" val="38081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BD791-A429-4490-95C4-99BE77B3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Pauli Exclusion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2FF37F-47B4-41F3-A61F-A5D51F8E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Only two electrons, with opposite spins, can occupy an orbital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544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BD791-A429-4490-95C4-99BE77B3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**</a:t>
            </a:r>
            <a:r>
              <a:rPr lang="en-CA" dirty="0" err="1" smtClean="0"/>
              <a:t>Hund’s</a:t>
            </a:r>
            <a:r>
              <a:rPr lang="en-CA" dirty="0" smtClean="0"/>
              <a:t> </a:t>
            </a:r>
            <a:r>
              <a:rPr lang="en-CA" dirty="0"/>
              <a:t>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2FF37F-47B4-41F3-A61F-A5D51F8E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441458" cy="4351337"/>
          </a:xfrm>
        </p:spPr>
        <p:txBody>
          <a:bodyPr>
            <a:normAutofit/>
          </a:bodyPr>
          <a:lstStyle/>
          <a:p>
            <a:r>
              <a:rPr lang="en-CA" sz="2800" dirty="0"/>
              <a:t>Single electrons with same spin must occupy each equal energy orbital before a second electron can be in an orbital</a:t>
            </a:r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B453FB-C80B-432B-8B4B-0C04050FD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" y="3475771"/>
            <a:ext cx="6949196" cy="27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2442A-0822-45EF-AD6A-F664A782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Orbitals</a:t>
            </a:r>
          </a:p>
        </p:txBody>
      </p:sp>
      <p:pic>
        <p:nvPicPr>
          <p:cNvPr id="6146" name="Picture 2" descr="https://www.chemedx.org/sites/www.chemedx.org/files/fig01_aufbausimple.png">
            <a:extLst>
              <a:ext uri="{FF2B5EF4-FFF2-40B4-BE49-F238E27FC236}">
                <a16:creationId xmlns:a16="http://schemas.microsoft.com/office/drawing/2014/main" xmlns="" id="{0116A800-1AB8-46E5-B81E-5B140835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7" y="1726492"/>
            <a:ext cx="5197353" cy="48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BBF2E-C477-4B6A-AF25-5C550D41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Examples: Electron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035580-A4CB-41F1-805D-F27FCB811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CA" sz="2400" dirty="0" smtClean="0"/>
              <a:t>H			B</a:t>
            </a:r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400" dirty="0" smtClean="0"/>
              <a:t>Na			Cl</a:t>
            </a:r>
            <a:endParaRPr lang="en-CA" sz="2400" dirty="0"/>
          </a:p>
          <a:p>
            <a:pPr marL="0" indent="0" algn="ctr">
              <a:buNone/>
            </a:pPr>
            <a:endParaRPr lang="en-CA" sz="2400" dirty="0" smtClean="0"/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400" dirty="0" smtClean="0"/>
              <a:t>Ag			Sn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93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BBF2E-C477-4B6A-AF25-5C550D41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Noble Gas Configuration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035580-A4CB-41F1-805D-F27FCB81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 numCol="1">
            <a:normAutofit/>
          </a:bodyPr>
          <a:lstStyle/>
          <a:p>
            <a:r>
              <a:rPr lang="en-CA" sz="2800" dirty="0" smtClean="0"/>
              <a:t>Write the noble gas from the </a:t>
            </a:r>
            <a:r>
              <a:rPr lang="en-CA" sz="2800" dirty="0" smtClean="0"/>
              <a:t>_______________________________ in </a:t>
            </a:r>
            <a:r>
              <a:rPr lang="en-CA" sz="2800" dirty="0" smtClean="0"/>
              <a:t>square brackets, then continue electron configuration from that point</a:t>
            </a:r>
          </a:p>
          <a:p>
            <a:r>
              <a:rPr lang="en-CA" sz="2800" dirty="0" smtClean="0"/>
              <a:t>Example: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Mg (1s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2s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2p</a:t>
            </a:r>
            <a:r>
              <a:rPr lang="en-CA" sz="2800" baseline="30000" dirty="0" smtClean="0"/>
              <a:t>6</a:t>
            </a:r>
            <a:r>
              <a:rPr lang="en-CA" sz="2800" dirty="0" smtClean="0"/>
              <a:t>3s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) becomes: </a:t>
            </a:r>
          </a:p>
          <a:p>
            <a:pPr marL="0" indent="0" algn="ctr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338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BBF2E-C477-4B6A-AF25-5C550D41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Examples: Noble Gas </a:t>
            </a:r>
            <a:r>
              <a:rPr lang="en-CA" sz="3600" dirty="0" err="1" smtClean="0"/>
              <a:t>Config</a:t>
            </a:r>
            <a:r>
              <a:rPr lang="en-CA" sz="3600" dirty="0" smtClean="0"/>
              <a:t>.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035580-A4CB-41F1-805D-F27FCB811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Ti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Cd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Cl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927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2F4B1-E634-45C2-B1BD-1031D186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8D464-36DA-4415-9841-8A37525E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Metals lose electrons from highest energy levels first (</a:t>
            </a:r>
            <a:r>
              <a:rPr lang="en-CA" sz="2800" i="1" dirty="0"/>
              <a:t>n</a:t>
            </a:r>
            <a:r>
              <a:rPr lang="en-CA" sz="2800" dirty="0"/>
              <a:t>), then largest </a:t>
            </a:r>
            <a:r>
              <a:rPr lang="en-CA" sz="2800" i="1" dirty="0"/>
              <a:t>l</a:t>
            </a:r>
            <a:r>
              <a:rPr lang="en-CA" sz="2800" dirty="0"/>
              <a:t> (f, d, p, s)</a:t>
            </a:r>
          </a:p>
          <a:p>
            <a:r>
              <a:rPr lang="en-CA" sz="2800" dirty="0"/>
              <a:t>Non-metals will gain electrons from in lowest energy levels first (lowest </a:t>
            </a:r>
            <a:r>
              <a:rPr lang="en-CA" sz="2800" i="1" dirty="0"/>
              <a:t>n</a:t>
            </a:r>
            <a:r>
              <a:rPr lang="en-CA" sz="2800" dirty="0"/>
              <a:t> with space available</a:t>
            </a:r>
            <a:r>
              <a:rPr lang="en-CA" sz="2800" dirty="0" smtClean="0"/>
              <a:t>)</a:t>
            </a:r>
          </a:p>
          <a:p>
            <a:r>
              <a:rPr lang="en-CA" sz="2800" dirty="0" smtClean="0"/>
              <a:t>Determine valence </a:t>
            </a:r>
            <a:r>
              <a:rPr lang="en-CA" sz="2800" dirty="0" smtClean="0"/>
              <a:t>electrons by:</a:t>
            </a:r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468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Valence Electrons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2800" dirty="0" smtClean="0"/>
              <a:t>How many valence electrons does Br have?</a:t>
            </a:r>
          </a:p>
          <a:p>
            <a:pPr marL="514350" indent="-514350">
              <a:buAutoNum type="arabicPeriod"/>
            </a:pPr>
            <a:endParaRPr lang="en-CA" sz="2800" dirty="0" smtClean="0"/>
          </a:p>
          <a:p>
            <a:pPr marL="514350" indent="-514350">
              <a:buAutoNum type="arabicPeriod"/>
            </a:pPr>
            <a:endParaRPr lang="en-CA" sz="2800" dirty="0"/>
          </a:p>
          <a:p>
            <a:pPr marL="514350" indent="-514350">
              <a:buAutoNum type="arabicPeriod"/>
            </a:pPr>
            <a:r>
              <a:rPr lang="en-CA" sz="2800" dirty="0" smtClean="0"/>
              <a:t>How many valence electrons does Ag have? (This is more challenging!)</a:t>
            </a:r>
          </a:p>
          <a:p>
            <a:pPr marL="514350" indent="-514350">
              <a:buAutoNum type="arabicPeriod"/>
            </a:pPr>
            <a:endParaRPr lang="en-CA" sz="2800" dirty="0"/>
          </a:p>
          <a:p>
            <a:pPr marL="514350" indent="-514350">
              <a:buAutoNum type="arabicPeriod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947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04952-8681-4400-A6C6-B32F5325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Atomic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CCA08-BFC8-4DAD-9D1B-E31D7BEF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b="1" dirty="0"/>
              <a:t>Atomic Number </a:t>
            </a:r>
          </a:p>
          <a:p>
            <a:pPr lvl="1"/>
            <a:r>
              <a:rPr lang="en-CA" sz="2600" b="1" dirty="0"/>
              <a:t>N</a:t>
            </a:r>
            <a:r>
              <a:rPr lang="en-CA" sz="2600" dirty="0"/>
              <a:t>umber of </a:t>
            </a:r>
            <a:r>
              <a:rPr lang="en-CA" sz="2600" dirty="0" smtClean="0"/>
              <a:t>_____________________________</a:t>
            </a:r>
            <a:endParaRPr lang="en-CA" sz="2600" dirty="0"/>
          </a:p>
          <a:p>
            <a:pPr lvl="1"/>
            <a:r>
              <a:rPr lang="en-CA" sz="2600" dirty="0"/>
              <a:t>Defines the element</a:t>
            </a:r>
          </a:p>
          <a:p>
            <a:pPr lvl="1"/>
            <a:r>
              <a:rPr lang="en-CA" sz="2600" dirty="0"/>
              <a:t>Used to organize the periodic table</a:t>
            </a:r>
          </a:p>
        </p:txBody>
      </p:sp>
      <p:pic>
        <p:nvPicPr>
          <p:cNvPr id="4" name="Picture 2" descr="Image result for atom">
            <a:extLst>
              <a:ext uri="{FF2B5EF4-FFF2-40B4-BE49-F238E27FC236}">
                <a16:creationId xmlns:a16="http://schemas.microsoft.com/office/drawing/2014/main" xmlns="" id="{4CF9FD1D-FFF6-43C7-A991-E452E588E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3"/>
          <a:stretch/>
        </p:blipFill>
        <p:spPr bwMode="auto">
          <a:xfrm>
            <a:off x="2101889" y="3885663"/>
            <a:ext cx="3327361" cy="22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F2941-AA3E-4A13-8E01-669916C2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Valence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CC1C51-D688-4BC5-99E2-BBF58A86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644652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Electrons in the outermost orbitals – available to bond</a:t>
            </a:r>
          </a:p>
          <a:p>
            <a:pPr lvl="1"/>
            <a:r>
              <a:rPr lang="en-CA" sz="2600" dirty="0"/>
              <a:t>e.g. </a:t>
            </a:r>
            <a:r>
              <a:rPr lang="en-CA" sz="2600" dirty="0" smtClean="0"/>
              <a:t>Oxygen </a:t>
            </a:r>
            <a:r>
              <a:rPr lang="en-CA" sz="2600" dirty="0"/>
              <a:t>[He]2s</a:t>
            </a:r>
            <a:r>
              <a:rPr lang="en-CA" sz="2600" baseline="30000" dirty="0"/>
              <a:t>2</a:t>
            </a:r>
            <a:r>
              <a:rPr lang="en-CA" sz="2600" dirty="0"/>
              <a:t>2p</a:t>
            </a:r>
            <a:r>
              <a:rPr lang="en-CA" sz="2600" baseline="30000" dirty="0"/>
              <a:t>4</a:t>
            </a:r>
            <a:r>
              <a:rPr lang="en-CA" sz="2600" baseline="-25000" dirty="0"/>
              <a:t> </a:t>
            </a:r>
            <a:r>
              <a:rPr lang="en-CA" sz="2600" dirty="0"/>
              <a:t>has </a:t>
            </a:r>
            <a:r>
              <a:rPr lang="en-CA" sz="2600" dirty="0" smtClean="0"/>
              <a:t>______</a:t>
            </a:r>
            <a:endParaRPr lang="en-CA" sz="2600" baseline="30000" dirty="0"/>
          </a:p>
          <a:p>
            <a:r>
              <a:rPr lang="en-CA" sz="2800" b="1" dirty="0"/>
              <a:t>Lewis Structure</a:t>
            </a:r>
            <a:r>
              <a:rPr lang="en-CA" sz="2800" dirty="0"/>
              <a:t>: shows symbol and valence electrons </a:t>
            </a:r>
          </a:p>
          <a:p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4601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906D9-4F46-48EC-A004-88586DC0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Examples: Lewis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55D62-EBCC-41C2-BB87-253003A5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/>
              <a:t>F			Ca</a:t>
            </a:r>
          </a:p>
          <a:p>
            <a:pPr marL="0" indent="0" algn="ctr">
              <a:buNone/>
            </a:pPr>
            <a:endParaRPr lang="en-CA" sz="2800" dirty="0" smtClean="0"/>
          </a:p>
          <a:p>
            <a:pPr marL="0" indent="0" algn="ctr">
              <a:buNone/>
            </a:pPr>
            <a:endParaRPr lang="en-CA" sz="2800" dirty="0"/>
          </a:p>
          <a:p>
            <a:pPr marL="0" indent="0" algn="ctr">
              <a:buNone/>
            </a:pPr>
            <a:endParaRPr lang="en-CA" sz="2800" dirty="0" smtClean="0"/>
          </a:p>
          <a:p>
            <a:pPr marL="0" indent="0" algn="ctr">
              <a:buNone/>
            </a:pPr>
            <a:r>
              <a:rPr lang="en-CA" sz="2800" dirty="0" err="1" smtClean="0"/>
              <a:t>Pb</a:t>
            </a:r>
            <a:r>
              <a:rPr lang="en-CA" sz="2800" dirty="0"/>
              <a:t>	</a:t>
            </a:r>
            <a:r>
              <a:rPr lang="en-CA" sz="2800" dirty="0" smtClean="0"/>
              <a:t>		</a:t>
            </a:r>
            <a:r>
              <a:rPr lang="en-CA" sz="2800" dirty="0" err="1" smtClean="0"/>
              <a:t>Nd</a:t>
            </a:r>
            <a:endParaRPr lang="en-CA" sz="28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415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74C8FEA-07F2-4255-86E4-E761C227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Ion 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C023414-0B25-434C-B106-F3B31D1A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b="1" dirty="0"/>
              <a:t>Ion</a:t>
            </a:r>
            <a:r>
              <a:rPr lang="en-CA" sz="2800" dirty="0"/>
              <a:t>: an atom that becomes charged by gaining or losing electrons to empty or fill an </a:t>
            </a:r>
            <a:r>
              <a:rPr lang="en-CA" sz="2800" dirty="0" smtClean="0"/>
              <a:t>orbital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7684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D8D9E-27A5-41F9-988F-3E24A898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Ionic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C696A-F5E3-41FF-ADA6-1783AB47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Formed when two or more ions with opposite charges are attracted together to form a compound</a:t>
            </a:r>
          </a:p>
          <a:p>
            <a:r>
              <a:rPr lang="en-CA" sz="2800" dirty="0"/>
              <a:t>Contain a metal </a:t>
            </a:r>
            <a:r>
              <a:rPr lang="en-CA" sz="2800" dirty="0" smtClean="0"/>
              <a:t>(_______________) </a:t>
            </a:r>
            <a:r>
              <a:rPr lang="en-CA" sz="2800" dirty="0"/>
              <a:t>and one or more non-metals </a:t>
            </a:r>
            <a:r>
              <a:rPr lang="en-CA" sz="2800" dirty="0" smtClean="0"/>
              <a:t>(______________)</a:t>
            </a:r>
            <a:endParaRPr lang="en-CA" sz="2800" dirty="0"/>
          </a:p>
          <a:p>
            <a:r>
              <a:rPr lang="en-CA" sz="2800" dirty="0"/>
              <a:t>Overall charge is </a:t>
            </a:r>
            <a:r>
              <a:rPr lang="en-CA" sz="2800" dirty="0" smtClean="0"/>
              <a:t>__________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1652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D8D9E-27A5-41F9-988F-3E24A898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Ionic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C696A-F5E3-41FF-ADA6-1783AB47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Na and Cl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Mg </a:t>
            </a:r>
            <a:r>
              <a:rPr lang="en-CA" sz="2800" dirty="0"/>
              <a:t>and N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4464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AD639-F78E-4729-BF6F-81F50CDA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Metallic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31D5C-4202-4D13-87A5-58B7A73C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Metals form lattices where valence electrons move freely between atoms</a:t>
            </a:r>
          </a:p>
          <a:p>
            <a:r>
              <a:rPr lang="en-CA" sz="2800" dirty="0" smtClean="0"/>
              <a:t> 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10242" name="Picture 2" descr="Image result for metallic bonding">
            <a:extLst>
              <a:ext uri="{FF2B5EF4-FFF2-40B4-BE49-F238E27FC236}">
                <a16:creationId xmlns:a16="http://schemas.microsoft.com/office/drawing/2014/main" xmlns="" id="{EE09441F-337A-4DD6-9FF1-73BF89A8BA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64" y="4004469"/>
            <a:ext cx="495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92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A2E34-57CC-47A3-B4E5-6DB84E87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Covalent </a:t>
            </a:r>
            <a:r>
              <a:rPr lang="en-CA" dirty="0" smtClean="0"/>
              <a:t>Bonds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B506D2-4D43-410D-8D31-954EBD8B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AKA molecular bonds</a:t>
            </a:r>
          </a:p>
          <a:p>
            <a:r>
              <a:rPr lang="en-CA" sz="2800" dirty="0"/>
              <a:t>Formed between non-metals, outer orbitals overlap to share electrons between </a:t>
            </a:r>
            <a:r>
              <a:rPr lang="en-CA" sz="2800" dirty="0" smtClean="0"/>
              <a:t>atoms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D03119-CE2E-46F9-A3A2-3CE059EE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386" y="4421798"/>
            <a:ext cx="24193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69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419219-C3E9-46C8-B7DA-74902F87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Lewis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9D469-B4DC-4DFB-9A89-1F3DF3906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Used to show 2D bonding shape of covalent molecules</a:t>
            </a:r>
          </a:p>
          <a:p>
            <a:r>
              <a:rPr lang="en-CA" sz="2800" dirty="0"/>
              <a:t>Bonds are lines (single </a:t>
            </a:r>
            <a:r>
              <a:rPr lang="en-CA" sz="2800" dirty="0">
                <a:latin typeface="Century Schoolbook" panose="02040604050505020304" pitchFamily="18" charset="0"/>
              </a:rPr>
              <a:t>―, double =, triple ≡), electron pairs are two dots</a:t>
            </a:r>
          </a:p>
          <a:p>
            <a:endParaRPr lang="en-CA" sz="2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49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8F219-07F8-4F5A-80C8-EC76A553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96FAF4-35D5-4928-9E2F-BD456599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0"/>
            <a:ext cx="7269480" cy="4895849"/>
          </a:xfrm>
        </p:spPr>
        <p:txBody>
          <a:bodyPr>
            <a:normAutofit/>
          </a:bodyPr>
          <a:lstStyle/>
          <a:p>
            <a:r>
              <a:rPr lang="en-CA" sz="2800" dirty="0"/>
              <a:t>Only for non-metals</a:t>
            </a:r>
          </a:p>
          <a:p>
            <a:r>
              <a:rPr lang="en-CA" sz="2800" dirty="0"/>
              <a:t>Atoms want to fill their orbitals</a:t>
            </a:r>
          </a:p>
          <a:p>
            <a:pPr lvl="1"/>
            <a:r>
              <a:rPr lang="en-CA" sz="2600" dirty="0"/>
              <a:t>Often </a:t>
            </a:r>
            <a:r>
              <a:rPr lang="en-CA" sz="2600" dirty="0" smtClean="0"/>
              <a:t>_____________ valence </a:t>
            </a:r>
            <a:r>
              <a:rPr lang="en-CA" sz="2600" dirty="0"/>
              <a:t>electrons, with many exceptions</a:t>
            </a:r>
          </a:p>
          <a:p>
            <a:pPr lvl="1"/>
            <a:r>
              <a:rPr lang="en-CA" sz="2600" dirty="0" smtClean="0"/>
              <a:t>Can </a:t>
            </a:r>
            <a:r>
              <a:rPr lang="en-CA" sz="2600" dirty="0"/>
              <a:t>be more for d and f orbitals</a:t>
            </a:r>
          </a:p>
          <a:p>
            <a:r>
              <a:rPr lang="en-CA" sz="2800" dirty="0"/>
              <a:t>Hydrogen always has only </a:t>
            </a:r>
            <a:r>
              <a:rPr lang="en-CA" sz="2800" dirty="0" smtClean="0"/>
              <a:t>_________ single </a:t>
            </a:r>
            <a:r>
              <a:rPr lang="en-CA" sz="2800" dirty="0"/>
              <a:t>bond, </a:t>
            </a:r>
            <a:r>
              <a:rPr lang="en-CA" sz="2800" dirty="0" smtClean="0"/>
              <a:t>______ </a:t>
            </a:r>
            <a:r>
              <a:rPr lang="en-CA" sz="2800" dirty="0"/>
              <a:t>lone pairs</a:t>
            </a:r>
          </a:p>
          <a:p>
            <a:r>
              <a:rPr lang="en-CA" sz="2800" dirty="0"/>
              <a:t>Central atom has the most unpaired electrons (often carbon), is least electronegative</a:t>
            </a:r>
          </a:p>
        </p:txBody>
      </p:sp>
    </p:spTree>
    <p:extLst>
      <p:ext uri="{BB962C8B-B14F-4D97-AF65-F5344CB8AC3E}">
        <p14:creationId xmlns:p14="http://schemas.microsoft.com/office/powerpoint/2010/main" val="1431531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A81C0-6CD2-46C5-8B13-E3A0B45B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DFF847-9B5B-4D9F-A3FD-E72A5BC3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64233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/>
              <a:t>Count # valence electrons in all atoms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Draw symbol of central atom(s), with any electron pairs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Draw single bonds between outer and central atom(s). Determine available electrons left (2 ×# single bonds)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Draw lone pairs in available spaces to fill orbitals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Too many electrons? Erase two lone pairs and add a bond (repeat as needed)</a:t>
            </a:r>
          </a:p>
        </p:txBody>
      </p:sp>
    </p:spTree>
    <p:extLst>
      <p:ext uri="{BB962C8B-B14F-4D97-AF65-F5344CB8AC3E}">
        <p14:creationId xmlns:p14="http://schemas.microsoft.com/office/powerpoint/2010/main" val="388583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EA1FC-F7EA-408E-BDAA-6D09F6F1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Bohr Model of the 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5D194-8EAA-4B83-80F9-8EDC1AAB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Electrons can only move in specific energy levels (</a:t>
            </a:r>
            <a:r>
              <a:rPr lang="en-CA" sz="2800" i="1" dirty="0"/>
              <a:t>n</a:t>
            </a:r>
            <a:r>
              <a:rPr lang="en-CA" sz="2800" dirty="0"/>
              <a:t>) </a:t>
            </a:r>
          </a:p>
          <a:p>
            <a:r>
              <a:rPr lang="en-CA" sz="2800" dirty="0"/>
              <a:t>Larger values of </a:t>
            </a:r>
            <a:r>
              <a:rPr lang="en-CA" sz="2800" i="1" dirty="0"/>
              <a:t>n</a:t>
            </a:r>
            <a:r>
              <a:rPr lang="en-CA" sz="2800" dirty="0"/>
              <a:t> = </a:t>
            </a:r>
            <a:r>
              <a:rPr lang="en-CA" sz="2800" dirty="0" smtClean="0"/>
              <a:t>___________________ _______________</a:t>
            </a:r>
            <a:endParaRPr lang="en-CA" sz="2800" dirty="0"/>
          </a:p>
          <a:p>
            <a:r>
              <a:rPr lang="en-CA" sz="2800" dirty="0"/>
              <a:t>Each energy level = an </a:t>
            </a:r>
            <a:r>
              <a:rPr lang="en-CA" sz="2800" dirty="0" smtClean="0"/>
              <a:t>______________ (</a:t>
            </a:r>
            <a:r>
              <a:rPr lang="en-CA" sz="2800" dirty="0"/>
              <a:t>circular path around nucleus)</a:t>
            </a:r>
          </a:p>
          <a:p>
            <a:pPr marL="274320" lvl="1" indent="0">
              <a:buNone/>
            </a:pPr>
            <a:endParaRPr lang="en-CA" sz="2600" dirty="0"/>
          </a:p>
          <a:p>
            <a:pPr lvl="1"/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3167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BBE51-C21C-45F9-BF56-AE712B74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Examples: Lewis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310BA9-63B3-486A-AB2B-B6A068BC5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CA" sz="2800" dirty="0"/>
              <a:t>F</a:t>
            </a:r>
            <a:r>
              <a:rPr lang="en-CA" sz="2800" baseline="-25000" dirty="0"/>
              <a:t>2	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NH</a:t>
            </a:r>
            <a:r>
              <a:rPr lang="en-CA" sz="2800" baseline="-25000" dirty="0"/>
              <a:t>3</a:t>
            </a:r>
          </a:p>
          <a:p>
            <a:endParaRPr lang="en-CA" sz="2800" baseline="-25000" dirty="0"/>
          </a:p>
          <a:p>
            <a:endParaRPr lang="en-CA" sz="2800" baseline="-25000" dirty="0"/>
          </a:p>
          <a:p>
            <a:endParaRPr lang="en-CA" sz="2800" baseline="-25000" dirty="0"/>
          </a:p>
          <a:p>
            <a:endParaRPr lang="en-CA" sz="2800" baseline="-25000" dirty="0"/>
          </a:p>
          <a:p>
            <a:r>
              <a:rPr lang="en-CA" sz="2800" dirty="0"/>
              <a:t>HCN</a:t>
            </a:r>
          </a:p>
          <a:p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 smtClean="0"/>
              <a:t>SF</a:t>
            </a:r>
            <a:r>
              <a:rPr lang="en-CA" sz="2800" baseline="-25000" dirty="0" smtClean="0"/>
              <a:t>6</a:t>
            </a:r>
            <a:endParaRPr lang="en-CA" sz="2800" dirty="0"/>
          </a:p>
          <a:p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3242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88AC5-BDF3-40E3-AD6E-B1F9A1BA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</a:t>
            </a:r>
            <a:r>
              <a:rPr lang="en-CA" dirty="0" smtClean="0"/>
              <a:t>Rule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75AF6-1554-418D-876F-10AF6C34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Periodic trends depend on the </a:t>
            </a:r>
            <a:r>
              <a:rPr lang="en-CA" sz="2800" dirty="0" smtClean="0"/>
              <a:t>attraction between </a:t>
            </a:r>
            <a:r>
              <a:rPr lang="en-CA" sz="2800" dirty="0" smtClean="0"/>
              <a:t>__________________ charges </a:t>
            </a:r>
            <a:r>
              <a:rPr lang="en-CA" sz="2800" dirty="0"/>
              <a:t>(protons and electrons) and the </a:t>
            </a:r>
            <a:r>
              <a:rPr lang="en-CA" sz="2800" dirty="0" smtClean="0"/>
              <a:t>repulsion of _______________ charges</a:t>
            </a:r>
            <a:endParaRPr lang="en-CA" sz="2800" dirty="0" smtClean="0"/>
          </a:p>
          <a:p>
            <a:r>
              <a:rPr lang="en-CA" sz="2800" dirty="0" smtClean="0"/>
              <a:t>Larger positive/negative charge difference </a:t>
            </a:r>
            <a:r>
              <a:rPr lang="en-CA" sz="2800" dirty="0" smtClean="0"/>
              <a:t>__________________ attraction</a:t>
            </a:r>
            <a:endParaRPr lang="en-CA" sz="2800" dirty="0"/>
          </a:p>
          <a:p>
            <a:r>
              <a:rPr lang="en-CA" sz="2800" dirty="0"/>
              <a:t>Distance </a:t>
            </a:r>
            <a:r>
              <a:rPr lang="en-CA" sz="2800" dirty="0"/>
              <a:t>__________________ the </a:t>
            </a:r>
            <a:r>
              <a:rPr lang="en-CA" sz="2800" dirty="0"/>
              <a:t>attraction between opposite charges</a:t>
            </a:r>
          </a:p>
        </p:txBody>
      </p:sp>
    </p:spTree>
    <p:extLst>
      <p:ext uri="{BB962C8B-B14F-4D97-AF65-F5344CB8AC3E}">
        <p14:creationId xmlns:p14="http://schemas.microsoft.com/office/powerpoint/2010/main" val="35067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3EDC6-5D77-4E75-9719-68A6B80C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The nucleus is a magnet.</a:t>
            </a:r>
          </a:p>
          <a:p>
            <a:pPr marL="0" indent="0">
              <a:buNone/>
            </a:pPr>
            <a:r>
              <a:rPr lang="en-CA" sz="2800" dirty="0" smtClean="0"/>
              <a:t>Electrons are attracted to the magnet.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4704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0901D6-4354-4D6F-9338-9C4B839D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Atomic Radius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9825E31-EE00-4845-B021-786AE12F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65992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______________________________________ between </a:t>
            </a:r>
            <a:r>
              <a:rPr lang="en-CA" sz="2800" dirty="0"/>
              <a:t>adjacent nuclei of the same element</a:t>
            </a:r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8196" name="Picture 4" descr="Image result for atomic radius">
            <a:extLst>
              <a:ext uri="{FF2B5EF4-FFF2-40B4-BE49-F238E27FC236}">
                <a16:creationId xmlns:a16="http://schemas.microsoft.com/office/drawing/2014/main" xmlns="" id="{C1E43651-9EE0-4564-BD92-A75FA635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65" y="2823369"/>
            <a:ext cx="2257157" cy="11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54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Atomic Radius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28801"/>
            <a:ext cx="7874690" cy="4351337"/>
          </a:xfrm>
        </p:spPr>
        <p:txBody>
          <a:bodyPr/>
          <a:lstStyle/>
          <a:p>
            <a:r>
              <a:rPr lang="en-CA" sz="2800" dirty="0" smtClean="0">
                <a:sym typeface="Wingdings" panose="05000000000000000000" pitchFamily="2" charset="2"/>
              </a:rPr>
              <a:t>_____ across </a:t>
            </a:r>
            <a:r>
              <a:rPr lang="en-CA" sz="2800" dirty="0">
                <a:sym typeface="Wingdings" panose="05000000000000000000" pitchFamily="2" charset="2"/>
              </a:rPr>
              <a:t>a period (larger nucleus, </a:t>
            </a:r>
            <a:r>
              <a:rPr lang="en-CA" sz="2800" dirty="0" smtClean="0">
                <a:sym typeface="Wingdings" panose="05000000000000000000" pitchFamily="2" charset="2"/>
              </a:rPr>
              <a:t>same number of </a:t>
            </a:r>
            <a:r>
              <a:rPr lang="en-CA" sz="2800" dirty="0">
                <a:sym typeface="Wingdings" panose="05000000000000000000" pitchFamily="2" charset="2"/>
              </a:rPr>
              <a:t>energy levels) 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0" y="3184326"/>
            <a:ext cx="4123668" cy="3223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230" y="3184326"/>
            <a:ext cx="3661001" cy="32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7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Atomic Radius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/>
          <a:lstStyle/>
          <a:p>
            <a:r>
              <a:rPr lang="en-CA" sz="2800" dirty="0" smtClean="0">
                <a:sym typeface="Wingdings" panose="05000000000000000000" pitchFamily="2" charset="2"/>
              </a:rPr>
              <a:t>____ </a:t>
            </a:r>
            <a:r>
              <a:rPr lang="en-CA" sz="2800" dirty="0" smtClean="0">
                <a:sym typeface="Wingdings" panose="05000000000000000000" pitchFamily="2" charset="2"/>
              </a:rPr>
              <a:t>down </a:t>
            </a:r>
            <a:r>
              <a:rPr lang="en-CA" sz="2800" dirty="0">
                <a:sym typeface="Wingdings" panose="05000000000000000000" pitchFamily="2" charset="2"/>
              </a:rPr>
              <a:t>a group (higher energy levels, electrons are further away, cannot be attracted as strongly</a:t>
            </a:r>
            <a:r>
              <a:rPr lang="en-CA" sz="28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CA" sz="2400" dirty="0">
              <a:sym typeface="Wingdings" panose="05000000000000000000" pitchFamily="2" charset="2"/>
            </a:endParaRPr>
          </a:p>
          <a:p>
            <a:endParaRPr lang="en-CA" dirty="0"/>
          </a:p>
        </p:txBody>
      </p:sp>
      <p:pic>
        <p:nvPicPr>
          <p:cNvPr id="1026" name="Picture 2" descr="Image result for sodium vs lithium 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06" y="3171599"/>
            <a:ext cx="6894676" cy="24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76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443B7-662E-4A22-A00E-5B3C7BDC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Electronegativity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61F8D-693C-475D-A535-A2F25615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Ability of an atom to </a:t>
            </a:r>
            <a:r>
              <a:rPr lang="en-CA" sz="2800" dirty="0" smtClean="0"/>
              <a:t>___________________ ____________ in </a:t>
            </a:r>
            <a:r>
              <a:rPr lang="en-CA" sz="2800" dirty="0"/>
              <a:t>a chemical bond</a:t>
            </a:r>
          </a:p>
          <a:p>
            <a:r>
              <a:rPr lang="en-CA" sz="2800" dirty="0"/>
              <a:t>0 – 4.0 </a:t>
            </a:r>
            <a:r>
              <a:rPr lang="en-CA" sz="2800" dirty="0" err="1"/>
              <a:t>Paulings</a:t>
            </a:r>
            <a:r>
              <a:rPr lang="en-CA" sz="2800" dirty="0"/>
              <a:t> (0 for noble gases)</a:t>
            </a:r>
          </a:p>
          <a:p>
            <a:r>
              <a:rPr lang="en-CA" sz="2800" dirty="0" smtClean="0"/>
              <a:t>______ electronegativity </a:t>
            </a:r>
            <a:r>
              <a:rPr lang="en-CA" sz="2800" dirty="0"/>
              <a:t>= atom “wants” to gain electrons, </a:t>
            </a:r>
            <a:r>
              <a:rPr lang="en-CA" sz="2800" dirty="0" smtClean="0"/>
              <a:t>______ = </a:t>
            </a:r>
            <a:r>
              <a:rPr lang="en-CA" sz="2800" dirty="0"/>
              <a:t>wants to give away</a:t>
            </a:r>
          </a:p>
          <a:p>
            <a:r>
              <a:rPr lang="en-CA" sz="2800" dirty="0" smtClean="0">
                <a:sym typeface="Wingdings" panose="05000000000000000000" pitchFamily="2" charset="2"/>
              </a:rPr>
              <a:t>_____ </a:t>
            </a:r>
            <a:r>
              <a:rPr lang="en-CA" sz="2800" dirty="0" smtClean="0">
                <a:sym typeface="Wingdings" panose="05000000000000000000" pitchFamily="2" charset="2"/>
              </a:rPr>
              <a:t>across </a:t>
            </a:r>
            <a:r>
              <a:rPr lang="en-CA" sz="2800" dirty="0">
                <a:sym typeface="Wingdings" panose="05000000000000000000" pitchFamily="2" charset="2"/>
              </a:rPr>
              <a:t>a period (larger nucleus pulls electrons in closer)</a:t>
            </a:r>
          </a:p>
          <a:p>
            <a:r>
              <a:rPr lang="en-CA" sz="2800" dirty="0" smtClean="0">
                <a:sym typeface="Wingdings" panose="05000000000000000000" pitchFamily="2" charset="2"/>
              </a:rPr>
              <a:t>______</a:t>
            </a:r>
            <a:r>
              <a:rPr lang="en-CA" sz="2800" dirty="0" smtClean="0">
                <a:sym typeface="Wingdings" panose="05000000000000000000" pitchFamily="2" charset="2"/>
              </a:rPr>
              <a:t> </a:t>
            </a:r>
            <a:r>
              <a:rPr lang="en-CA" sz="2800" dirty="0">
                <a:sym typeface="Wingdings" panose="05000000000000000000" pitchFamily="2" charset="2"/>
              </a:rPr>
              <a:t>down a group </a:t>
            </a:r>
            <a:r>
              <a:rPr lang="en-CA" sz="2800" dirty="0" smtClean="0">
                <a:sym typeface="Wingdings" panose="05000000000000000000" pitchFamily="2" charset="2"/>
              </a:rPr>
              <a:t>(________________)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71340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_________molecular </a:t>
            </a:r>
            <a:r>
              <a:rPr lang="en-CA" dirty="0" smtClean="0"/>
              <a:t>Forces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Describes how bonds are formed </a:t>
            </a:r>
            <a:r>
              <a:rPr lang="en-CA" sz="2800" b="1" dirty="0" smtClean="0"/>
              <a:t>__________________ </a:t>
            </a:r>
            <a:r>
              <a:rPr lang="en-CA" sz="2800" dirty="0" smtClean="0"/>
              <a:t>a </a:t>
            </a:r>
            <a:r>
              <a:rPr lang="en-CA" sz="2800" dirty="0" smtClean="0"/>
              <a:t>compound (chemical bonds) – how electrons move between the atoms</a:t>
            </a:r>
          </a:p>
          <a:p>
            <a:r>
              <a:rPr lang="en-CA" sz="2800" dirty="0" smtClean="0"/>
              <a:t>Strength depends on difference in </a:t>
            </a:r>
            <a:r>
              <a:rPr lang="en-CA" sz="2800" dirty="0" smtClean="0"/>
              <a:t>______________________________ </a:t>
            </a:r>
            <a:r>
              <a:rPr lang="en-CA" sz="2800" dirty="0" smtClean="0"/>
              <a:t>between </a:t>
            </a:r>
            <a:r>
              <a:rPr lang="en-CA" sz="2800" dirty="0" smtClean="0"/>
              <a:t>elements</a:t>
            </a:r>
          </a:p>
          <a:p>
            <a:r>
              <a:rPr lang="en-CA" sz="2800" dirty="0" smtClean="0"/>
              <a:t>Types</a:t>
            </a:r>
            <a:r>
              <a:rPr lang="en-CA" sz="2800" dirty="0" smtClean="0"/>
              <a:t>: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783989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Bond Polarity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Difference in electronegativity determines </a:t>
            </a:r>
            <a:r>
              <a:rPr lang="en-CA" sz="2800" b="1" dirty="0" smtClean="0"/>
              <a:t>__________________ </a:t>
            </a:r>
            <a:r>
              <a:rPr lang="en-CA" sz="2800" dirty="0" smtClean="0"/>
              <a:t>of </a:t>
            </a:r>
            <a:r>
              <a:rPr lang="en-CA" sz="2800" dirty="0" smtClean="0"/>
              <a:t>a bond </a:t>
            </a:r>
          </a:p>
          <a:p>
            <a:r>
              <a:rPr lang="en-CA" sz="2800" b="1" dirty="0" smtClean="0"/>
              <a:t>Polarity</a:t>
            </a:r>
            <a:r>
              <a:rPr lang="en-CA" sz="2800" dirty="0" smtClean="0"/>
              <a:t>: </a:t>
            </a:r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Determines </a:t>
            </a:r>
            <a:r>
              <a:rPr lang="en-CA" sz="2800" dirty="0" smtClean="0"/>
              <a:t>type of bond within a compound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90575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Bond Polarity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What is the electronegativity difference in a C-F bond?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4025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733C0-89BF-4A3F-9C19-F619D332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Bohr Models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019A1AD-BAA6-46AF-9F30-BCEA6EB63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12221"/>
              </p:ext>
            </p:extLst>
          </p:nvPr>
        </p:nvGraphicFramePr>
        <p:xfrm>
          <a:off x="888266" y="1992630"/>
          <a:ext cx="6562796" cy="914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83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5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2400" b="1" dirty="0"/>
                        <a:t>Energy Level (Orbit)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2400" b="1" dirty="0"/>
                        <a:t>Number of Electrons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0" name="Picture 2" descr="Image result for bohr diagram">
            <a:extLst>
              <a:ext uri="{FF2B5EF4-FFF2-40B4-BE49-F238E27FC236}">
                <a16:creationId xmlns:a16="http://schemas.microsoft.com/office/drawing/2014/main" xmlns="" id="{7E80F1CC-0B5D-43C3-90CE-F53D2856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14" y="3560031"/>
            <a:ext cx="5219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Dipoles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Dipole</a:t>
            </a:r>
            <a:r>
              <a:rPr lang="en-CA" sz="2800" dirty="0" smtClean="0"/>
              <a:t>: 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Formed </a:t>
            </a:r>
            <a:r>
              <a:rPr lang="en-CA" sz="2800" dirty="0" smtClean="0"/>
              <a:t>when electrons are held closer to one atom in a bond than the other</a:t>
            </a:r>
          </a:p>
          <a:p>
            <a:r>
              <a:rPr lang="en-CA" sz="2800" dirty="0" smtClean="0"/>
              <a:t>Indicated by </a:t>
            </a:r>
            <a:r>
              <a:rPr lang="el-G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CA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(delta) and the </a:t>
            </a:r>
            <a:r>
              <a:rPr lang="en-CA" sz="28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charge</a:t>
            </a:r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3074" name="Picture 2" descr="Image result for dipole h2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4972"/>
            <a:ext cx="1457569" cy="1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27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Dipoles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In a C-F bond, identify the dipoles.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38996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A7DA6-A43D-44F5-97B6-FE0DCC1C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Bonds and Electronegativity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A57C4-4E4F-4425-A7E8-22704648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Ionic: complete transfer of electrons, EN difference &gt; </a:t>
            </a:r>
            <a:r>
              <a:rPr lang="en-CA" sz="2800" dirty="0" smtClean="0"/>
              <a:t>_____</a:t>
            </a:r>
            <a:endParaRPr lang="en-CA" sz="2800" dirty="0"/>
          </a:p>
          <a:p>
            <a:r>
              <a:rPr lang="en-CA" sz="2800" dirty="0"/>
              <a:t>Covalent:</a:t>
            </a:r>
          </a:p>
          <a:p>
            <a:pPr lvl="1"/>
            <a:r>
              <a:rPr lang="en-CA" sz="2800" dirty="0"/>
              <a:t>Non-Polar: equal sharing of electrons, EN &lt; </a:t>
            </a:r>
            <a:r>
              <a:rPr lang="en-CA" sz="2800" dirty="0" smtClean="0"/>
              <a:t>_____</a:t>
            </a:r>
            <a:endParaRPr lang="en-CA" sz="2800" dirty="0"/>
          </a:p>
          <a:p>
            <a:pPr lvl="1"/>
            <a:r>
              <a:rPr lang="en-CA" sz="2800" dirty="0"/>
              <a:t>Polar: unequal sharing, </a:t>
            </a:r>
            <a:r>
              <a:rPr lang="en-CA" sz="2800" dirty="0" smtClean="0"/>
              <a:t>____ </a:t>
            </a:r>
            <a:r>
              <a:rPr lang="en-CA" sz="2800" dirty="0"/>
              <a:t>&lt;</a:t>
            </a:r>
            <a:r>
              <a:rPr lang="en-CA" sz="2800" dirty="0" smtClean="0"/>
              <a:t>EN&lt;____</a:t>
            </a:r>
            <a:endParaRPr lang="en-CA" sz="2800" dirty="0"/>
          </a:p>
          <a:p>
            <a:r>
              <a:rPr lang="en-CA" sz="2800" dirty="0"/>
              <a:t>EN is </a:t>
            </a:r>
            <a:r>
              <a:rPr lang="en-CA" sz="2800" dirty="0" smtClean="0"/>
              <a:t>________: </a:t>
            </a:r>
            <a:r>
              <a:rPr lang="en-CA" sz="2800" dirty="0"/>
              <a:t>ionic if a metal is involved, otherwise polar covalent </a:t>
            </a:r>
          </a:p>
        </p:txBody>
      </p:sp>
    </p:spTree>
    <p:extLst>
      <p:ext uri="{BB962C8B-B14F-4D97-AF65-F5344CB8AC3E}">
        <p14:creationId xmlns:p14="http://schemas.microsoft.com/office/powerpoint/2010/main" val="3499822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Example: Intramolecular Forces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What type of intramolecular force is present in each bond?</a:t>
            </a:r>
          </a:p>
          <a:p>
            <a:pPr marL="0" indent="0">
              <a:buNone/>
            </a:pPr>
            <a:r>
              <a:rPr lang="en-CA" sz="2800" dirty="0" smtClean="0"/>
              <a:t>Ca-F				C-H	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N-N				Na-Cl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C-O				H-F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68970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Ionic Compounds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876799"/>
          </a:xfrm>
        </p:spPr>
        <p:txBody>
          <a:bodyPr>
            <a:norm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Solid, brittle, poor conductors in the solid state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Regular crystal structure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Dissolve in </a:t>
            </a:r>
            <a:r>
              <a:rPr lang="en-CA" sz="2800" dirty="0" smtClean="0"/>
              <a:t>____________ substances </a:t>
            </a:r>
            <a:r>
              <a:rPr lang="en-CA" sz="2800" dirty="0" smtClean="0"/>
              <a:t>only (like dissolves like) to form </a:t>
            </a:r>
            <a:r>
              <a:rPr lang="en-CA" sz="2800" dirty="0" smtClean="0"/>
              <a:t>___________________ (</a:t>
            </a:r>
            <a:r>
              <a:rPr lang="en-CA" sz="2800" dirty="0" smtClean="0"/>
              <a:t>solutions that conduct electricity)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____________ melting </a:t>
            </a:r>
            <a:r>
              <a:rPr lang="en-CA" sz="2800" dirty="0"/>
              <a:t>point (as an example, sodium chloride melts </a:t>
            </a:r>
            <a:r>
              <a:rPr lang="en-CA" sz="2800" dirty="0" smtClean="0"/>
              <a:t>at ________)</a:t>
            </a:r>
            <a:endParaRPr lang="en-CA" sz="28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511386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Non-Polar Compounds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Can be solid, liquid or </a:t>
            </a:r>
            <a:r>
              <a:rPr lang="en-CA" sz="2800" dirty="0" smtClean="0"/>
              <a:t>gas, although many are gases</a:t>
            </a:r>
            <a:endParaRPr lang="en-CA" sz="2800" dirty="0" smtClean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Often more </a:t>
            </a:r>
            <a:r>
              <a:rPr lang="en-CA" sz="2800" dirty="0" smtClean="0"/>
              <a:t>flexible and soft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Dissolve in </a:t>
            </a:r>
            <a:r>
              <a:rPr lang="en-CA" sz="2800" dirty="0" smtClean="0"/>
              <a:t>________________ substances </a:t>
            </a:r>
            <a:r>
              <a:rPr lang="en-CA" sz="2800" dirty="0" smtClean="0"/>
              <a:t>(like dissolves like)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_______ melting </a:t>
            </a:r>
            <a:r>
              <a:rPr lang="en-CA" sz="2800" dirty="0" smtClean="0"/>
              <a:t>and boiling </a:t>
            </a:r>
            <a:r>
              <a:rPr lang="en-CA" sz="2800" dirty="0" smtClean="0"/>
              <a:t>points (many below zero)</a:t>
            </a:r>
            <a:endParaRPr lang="en-CA" sz="2800" dirty="0" smtClean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597994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Polar Covalent Compounds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For solids, irregular crystal structure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Can be solid, liquid or gas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Can dissolve in polar substances and non-polar substances, (depending on structure) can form weak electrolytes (solutions that conduct electricity)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en-CA" sz="2800" dirty="0" smtClean="0"/>
              <a:t>Moderate melting </a:t>
            </a:r>
            <a:r>
              <a:rPr lang="en-CA" sz="2800" dirty="0" smtClean="0"/>
              <a:t>and boiling </a:t>
            </a:r>
            <a:r>
              <a:rPr lang="en-CA" sz="2800" dirty="0" smtClean="0"/>
              <a:t>points – compare to water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409607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5DA97-B8A2-4B75-ADB2-E9CBB4C0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VSEPR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7CD84-0273-4FDB-87D6-A6314DE1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 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Shows 3D shape of covalent molecules</a:t>
            </a:r>
          </a:p>
          <a:p>
            <a:r>
              <a:rPr lang="en-CA" sz="2800" dirty="0"/>
              <a:t>Helps to determine properties of </a:t>
            </a:r>
            <a:r>
              <a:rPr lang="en-CA" sz="2800" dirty="0" smtClean="0"/>
              <a:t>molecule </a:t>
            </a:r>
            <a:r>
              <a:rPr lang="en-CA" sz="2800" dirty="0"/>
              <a:t>and </a:t>
            </a:r>
            <a:r>
              <a:rPr lang="en-CA" sz="2800" dirty="0" smtClean="0"/>
              <a:t>substance</a:t>
            </a:r>
          </a:p>
          <a:p>
            <a:r>
              <a:rPr lang="en-CA" sz="2800" dirty="0" smtClean="0"/>
              <a:t>Shape is based on </a:t>
            </a:r>
            <a:r>
              <a:rPr lang="en-CA" sz="2800" u="sng" dirty="0" smtClean="0"/>
              <a:t>one central atom</a:t>
            </a:r>
            <a:r>
              <a:rPr lang="en-CA" sz="2800" dirty="0" smtClean="0"/>
              <a:t> (larger molecules can have multiple VSEPR shapes at different places)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001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9A90C-D8B7-41BD-9002-8FC36180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Drawing VSEPR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FE9614-7193-4571-B56A-126339CD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Determine central atom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Draw </a:t>
            </a:r>
            <a:r>
              <a:rPr lang="en-CA" sz="2800" dirty="0"/>
              <a:t>Lewis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Determine number of </a:t>
            </a:r>
            <a:r>
              <a:rPr lang="en-CA" sz="2800" dirty="0" smtClean="0"/>
              <a:t>bonds and electron pairs </a:t>
            </a:r>
            <a:r>
              <a:rPr lang="en-CA" sz="2800" dirty="0"/>
              <a:t>(steric number) and number of lone pairs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Check VSEPR shape table to determine geometry </a:t>
            </a:r>
          </a:p>
        </p:txBody>
      </p:sp>
    </p:spTree>
    <p:extLst>
      <p:ext uri="{BB962C8B-B14F-4D97-AF65-F5344CB8AC3E}">
        <p14:creationId xmlns:p14="http://schemas.microsoft.com/office/powerpoint/2010/main" val="11505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Examples: VSEPR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CH</a:t>
            </a:r>
            <a:r>
              <a:rPr lang="en-CA" sz="2800" baseline="-25000" dirty="0" smtClean="0"/>
              <a:t>4			</a:t>
            </a:r>
            <a:r>
              <a:rPr lang="en-CA" sz="2800" dirty="0" smtClean="0"/>
              <a:t>XeF</a:t>
            </a:r>
            <a:r>
              <a:rPr lang="en-CA" sz="2800" baseline="-25000" dirty="0" smtClean="0"/>
              <a:t>4</a:t>
            </a:r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NO</a:t>
            </a:r>
            <a:r>
              <a:rPr lang="en-CA" sz="2800" baseline="-25000" dirty="0" smtClean="0"/>
              <a:t>3			</a:t>
            </a:r>
            <a:r>
              <a:rPr lang="en-CA" sz="2800" dirty="0" smtClean="0"/>
              <a:t>CO</a:t>
            </a:r>
            <a:r>
              <a:rPr lang="en-CA" sz="2800" baseline="-25000" dirty="0" smtClean="0"/>
              <a:t>2</a:t>
            </a:r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607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8DCCD-4A8B-4CF0-9B8F-F4225118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Quantum Mechanical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732FF-C159-4E7E-BE2B-8AFD1518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3" y="1828801"/>
            <a:ext cx="7423873" cy="473026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Electrons </a:t>
            </a:r>
            <a:r>
              <a:rPr lang="en-CA" sz="2800" dirty="0"/>
              <a:t>exist at </a:t>
            </a:r>
            <a:r>
              <a:rPr lang="en-CA" sz="2800" b="1" dirty="0" smtClean="0"/>
              <a:t>_____________________ </a:t>
            </a:r>
            <a:r>
              <a:rPr lang="en-CA" sz="2800" dirty="0" smtClean="0"/>
              <a:t>energy </a:t>
            </a:r>
            <a:r>
              <a:rPr lang="en-CA" sz="2800" dirty="0"/>
              <a:t>levels (certain values with none “</a:t>
            </a:r>
            <a:r>
              <a:rPr lang="en-CA" sz="2800" dirty="0" smtClean="0"/>
              <a:t>in-between”)</a:t>
            </a:r>
            <a:endParaRPr lang="en-CA" sz="2800" dirty="0"/>
          </a:p>
          <a:p>
            <a:r>
              <a:rPr lang="en-CA" sz="2800" dirty="0"/>
              <a:t>Impossible to determine electron location </a:t>
            </a:r>
            <a:r>
              <a:rPr lang="en-CA" sz="2800" u="sng" dirty="0"/>
              <a:t>and</a:t>
            </a:r>
            <a:r>
              <a:rPr lang="en-CA" sz="2800" dirty="0"/>
              <a:t> velocity </a:t>
            </a:r>
            <a:r>
              <a:rPr lang="en-CA" sz="2800" dirty="0" smtClean="0"/>
              <a:t>(_________________________ __________________________), </a:t>
            </a:r>
            <a:r>
              <a:rPr lang="en-CA" sz="2800" dirty="0"/>
              <a:t>because observing it changes how it is moving or where it is</a:t>
            </a:r>
          </a:p>
        </p:txBody>
      </p:sp>
    </p:spTree>
    <p:extLst>
      <p:ext uri="{BB962C8B-B14F-4D97-AF65-F5344CB8AC3E}">
        <p14:creationId xmlns:p14="http://schemas.microsoft.com/office/powerpoint/2010/main" val="3502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Polarity and Geometry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Even if bonds are polar, the molecule overall may be non-polar</a:t>
            </a:r>
          </a:p>
          <a:p>
            <a:r>
              <a:rPr lang="en-CA" sz="2800" dirty="0" smtClean="0"/>
              <a:t>If bonds are polar, </a:t>
            </a:r>
            <a:r>
              <a:rPr lang="en-CA" sz="2800" dirty="0" smtClean="0"/>
              <a:t>check _______________</a:t>
            </a:r>
            <a:endParaRPr lang="en-CA" sz="2800" u="sng" dirty="0" smtClean="0"/>
          </a:p>
          <a:p>
            <a:r>
              <a:rPr lang="en-CA" sz="2800" dirty="0" smtClean="0"/>
              <a:t>Look “along” each bond – if the molecules is the same on both sides, it is symmetric</a:t>
            </a:r>
            <a:endParaRPr lang="en-CA" sz="2800" dirty="0"/>
          </a:p>
          <a:p>
            <a:pPr marL="788670" lvl="1" indent="-514350">
              <a:buFont typeface="+mj-lt"/>
              <a:buAutoNum type="arabicPeriod"/>
            </a:pPr>
            <a:endParaRPr lang="en-CA" sz="2600" dirty="0" smtClean="0"/>
          </a:p>
        </p:txBody>
      </p:sp>
    </p:spTree>
    <p:extLst>
      <p:ext uri="{BB962C8B-B14F-4D97-AF65-F5344CB8AC3E}">
        <p14:creationId xmlns:p14="http://schemas.microsoft.com/office/powerpoint/2010/main" val="27164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Symmetry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If all “X”s are the same:</a:t>
            </a:r>
          </a:p>
          <a:p>
            <a:r>
              <a:rPr lang="en-CA" sz="2800" dirty="0" smtClean="0"/>
              <a:t> </a:t>
            </a:r>
          </a:p>
          <a:p>
            <a:r>
              <a:rPr lang="en-CA" sz="2800" dirty="0"/>
              <a:t> </a:t>
            </a:r>
            <a:endParaRPr lang="en-CA" sz="2800" dirty="0" smtClean="0"/>
          </a:p>
          <a:p>
            <a:r>
              <a:rPr lang="en-CA" sz="2800" dirty="0"/>
              <a:t> 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If </a:t>
            </a:r>
            <a:r>
              <a:rPr lang="en-CA" sz="2800" dirty="0" smtClean="0"/>
              <a:t>“X”s are different or any other geometry, as long as </a:t>
            </a:r>
            <a:r>
              <a:rPr lang="en-CA" sz="2800" dirty="0" smtClean="0"/>
              <a:t>_________ are </a:t>
            </a:r>
            <a:r>
              <a:rPr lang="en-CA" sz="2800" dirty="0" smtClean="0"/>
              <a:t>polar, </a:t>
            </a:r>
            <a:r>
              <a:rPr lang="en-CA" sz="2800" dirty="0" smtClean="0"/>
              <a:t>___________________ is </a:t>
            </a:r>
            <a:r>
              <a:rPr lang="en-CA" sz="2800" dirty="0" smtClean="0"/>
              <a:t>polar.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646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Polarity and Geometry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Check polarity of ALL bonds with central atom</a:t>
            </a:r>
          </a:p>
          <a:p>
            <a:pPr lvl="1"/>
            <a:r>
              <a:rPr lang="en-CA" sz="2600" dirty="0"/>
              <a:t>If all are non-polar, molecule is </a:t>
            </a:r>
            <a:r>
              <a:rPr lang="en-CA" sz="2600" dirty="0" smtClean="0"/>
              <a:t>non-polar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Check molecular shape</a:t>
            </a:r>
          </a:p>
          <a:p>
            <a:pPr lvl="1"/>
            <a:r>
              <a:rPr lang="en-CA" sz="2600" dirty="0" smtClean="0"/>
              <a:t>If shape is symmetric, molecule is non-polar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377087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68DB4-3811-43B7-BA33-391497CD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Examples: Molecular Polarity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E53B19-2722-4B90-AA0E-503DB024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O</a:t>
            </a:r>
            <a:r>
              <a:rPr lang="en-CA" sz="2800" baseline="-25000" dirty="0" smtClean="0"/>
              <a:t>2				</a:t>
            </a:r>
            <a:r>
              <a:rPr lang="en-CA" sz="2800" dirty="0" smtClean="0"/>
              <a:t>BrF</a:t>
            </a:r>
            <a:r>
              <a:rPr lang="en-CA" sz="2800" baseline="-25000" dirty="0" smtClean="0"/>
              <a:t>5</a:t>
            </a:r>
            <a:endParaRPr lang="en-CA" sz="2800" dirty="0" smtClean="0"/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PF</a:t>
            </a:r>
            <a:r>
              <a:rPr lang="en-CA" sz="2800" baseline="-25000" dirty="0" smtClean="0"/>
              <a:t>5				</a:t>
            </a:r>
            <a:r>
              <a:rPr lang="en-CA" sz="2800" dirty="0" smtClean="0"/>
              <a:t>H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O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15826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674D5-999D-48C1-BC7D-C1B09FC9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Intermolecular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79B23-50D9-4C50-86C1-1CDC4E2C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b="1" dirty="0"/>
              <a:t>Intramolecular forces</a:t>
            </a:r>
            <a:r>
              <a:rPr lang="en-CA" sz="2800" dirty="0"/>
              <a:t>: describe attractive/repulsive forces within a molecular or </a:t>
            </a:r>
            <a:r>
              <a:rPr lang="en-CA" sz="2800" dirty="0" smtClean="0"/>
              <a:t>compound (ionic or covalent)</a:t>
            </a:r>
            <a:endParaRPr lang="en-CA" sz="2800" dirty="0"/>
          </a:p>
          <a:p>
            <a:r>
              <a:rPr lang="en-CA" sz="2800" b="1" dirty="0"/>
              <a:t>Intermolecular forces</a:t>
            </a:r>
            <a:r>
              <a:rPr lang="en-CA" sz="2800" dirty="0"/>
              <a:t>: </a:t>
            </a:r>
            <a:r>
              <a:rPr lang="en-CA" sz="2800" dirty="0" smtClean="0"/>
              <a:t>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828459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.uwaterloo.ca/~cchieh/cact/fig/intera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07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94D96-3804-4055-84FC-70A15BDB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London </a:t>
            </a:r>
            <a:r>
              <a:rPr lang="en-CA" dirty="0" smtClean="0"/>
              <a:t>Forces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84F14-2397-42CD-800F-3CC5ACF3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5029199"/>
          </a:xfrm>
        </p:spPr>
        <p:txBody>
          <a:bodyPr>
            <a:normAutofit/>
          </a:bodyPr>
          <a:lstStyle/>
          <a:p>
            <a:r>
              <a:rPr lang="en-CA" sz="2800" dirty="0"/>
              <a:t>Also called </a:t>
            </a:r>
            <a:r>
              <a:rPr lang="en-CA" sz="2800" dirty="0" smtClean="0"/>
              <a:t>dispersion forces (Van der Waals forces)</a:t>
            </a:r>
            <a:endParaRPr lang="en-CA" sz="2800" dirty="0"/>
          </a:p>
          <a:p>
            <a:r>
              <a:rPr lang="en-CA" sz="2800" dirty="0"/>
              <a:t>Caused by </a:t>
            </a:r>
            <a:r>
              <a:rPr lang="en-CA" sz="2800" i="1" dirty="0" smtClean="0"/>
              <a:t>______________________________________ </a:t>
            </a:r>
            <a:r>
              <a:rPr lang="en-CA" sz="2800" dirty="0" smtClean="0"/>
              <a:t>caused </a:t>
            </a:r>
            <a:r>
              <a:rPr lang="en-CA" sz="2800" dirty="0"/>
              <a:t>by electron movement in a </a:t>
            </a:r>
            <a:r>
              <a:rPr lang="en-CA" sz="2800" dirty="0" smtClean="0"/>
              <a:t>molecule</a:t>
            </a:r>
          </a:p>
          <a:p>
            <a:r>
              <a:rPr lang="en-CA" sz="2800" dirty="0" smtClean="0"/>
              <a:t>Weak forces that exist for </a:t>
            </a:r>
            <a:r>
              <a:rPr lang="en-CA" sz="2800" dirty="0" smtClean="0"/>
              <a:t>_________</a:t>
            </a:r>
            <a:r>
              <a:rPr lang="en-CA" sz="2800" u="sng" dirty="0" smtClean="0"/>
              <a:t> </a:t>
            </a:r>
            <a:r>
              <a:rPr lang="en-CA" sz="2800" dirty="0" smtClean="0"/>
              <a:t>molecules</a:t>
            </a:r>
            <a:endParaRPr lang="en-CA" sz="2800" dirty="0" smtClean="0"/>
          </a:p>
          <a:p>
            <a:r>
              <a:rPr lang="en-CA" sz="2800" dirty="0" smtClean="0"/>
              <a:t>Increases in strength with </a:t>
            </a:r>
            <a:r>
              <a:rPr lang="en-CA" sz="2800" dirty="0" smtClean="0"/>
              <a:t>___________________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539706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94D96-3804-4055-84FC-70A15BDB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London Forces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3F50BB-0332-4FB5-B04A-BE9D77BA5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1" y="1797600"/>
            <a:ext cx="8577306" cy="44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485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Induced Dipoles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Attraction between a non-polar molecule and </a:t>
            </a:r>
            <a:r>
              <a:rPr lang="en-CA" sz="2800" u="sng" dirty="0" smtClean="0"/>
              <a:t>either</a:t>
            </a:r>
            <a:r>
              <a:rPr lang="en-CA" sz="2800" dirty="0"/>
              <a:t> </a:t>
            </a:r>
            <a:r>
              <a:rPr lang="en-CA" sz="2800" dirty="0" smtClean="0"/>
              <a:t>a ion (ion-induced dipole) or a polar molecule (dipole-induced dipole)</a:t>
            </a:r>
          </a:p>
          <a:p>
            <a:r>
              <a:rPr lang="en-CA" sz="2800" dirty="0" smtClean="0"/>
              <a:t>Works similar to dispersion forces, but slightly stronger</a:t>
            </a:r>
          </a:p>
          <a:p>
            <a:r>
              <a:rPr lang="en-CA" sz="2800" dirty="0" smtClean="0"/>
              <a:t>Charge on polar molecule moves electrons in non-polar molecule, making partial, temporary charge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60794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Induced Dipoles</a:t>
            </a:r>
            <a:endParaRPr lang="en-CA" dirty="0"/>
          </a:p>
        </p:txBody>
      </p:sp>
      <p:pic>
        <p:nvPicPr>
          <p:cNvPr id="2050" name="Picture 2" descr="Image result for induced di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" y="171846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6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8DCCD-4A8B-4CF0-9B8F-F4225118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Quantum Mechanical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732FF-C159-4E7E-BE2B-8AFD1518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3" y="1828801"/>
            <a:ext cx="7423873" cy="4730261"/>
          </a:xfrm>
        </p:spPr>
        <p:txBody>
          <a:bodyPr>
            <a:normAutofit/>
          </a:bodyPr>
          <a:lstStyle/>
          <a:p>
            <a:r>
              <a:rPr lang="en-CA" sz="2800" dirty="0"/>
              <a:t>Electrons don’t follow specific orbits</a:t>
            </a:r>
          </a:p>
          <a:p>
            <a:r>
              <a:rPr lang="en-CA" sz="2800" dirty="0"/>
              <a:t>3D cloud around nucleus (atomic </a:t>
            </a:r>
            <a:r>
              <a:rPr lang="en-CA" sz="2800" dirty="0" smtClean="0"/>
              <a:t>_________________) </a:t>
            </a:r>
            <a:r>
              <a:rPr lang="en-CA" sz="2800" dirty="0"/>
              <a:t>describes probable location </a:t>
            </a:r>
            <a:endParaRPr lang="en-CA" sz="2800" dirty="0"/>
          </a:p>
          <a:p>
            <a:r>
              <a:rPr lang="en-CA" sz="2800" dirty="0" smtClean="0"/>
              <a:t>Electrons </a:t>
            </a:r>
            <a:r>
              <a:rPr lang="en-CA" sz="2800" dirty="0"/>
              <a:t>have spin, clockwise or counter-, so only </a:t>
            </a:r>
            <a:r>
              <a:rPr lang="en-CA" sz="2800" dirty="0" smtClean="0"/>
              <a:t>_________ can </a:t>
            </a:r>
            <a:r>
              <a:rPr lang="en-CA" sz="2800" dirty="0"/>
              <a:t>be in an orbital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135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9FFBC-4D58-40F4-8863-5F5F972A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Dipole-Dipole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D64280-7ADC-42B2-A540-089F9B14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/>
              <a:t>Attractions between charged points on polar molecules (dipoles) </a:t>
            </a:r>
          </a:p>
        </p:txBody>
      </p:sp>
      <p:pic>
        <p:nvPicPr>
          <p:cNvPr id="13314" name="Picture 2" descr="Image result for dipole dipole forces">
            <a:extLst>
              <a:ext uri="{FF2B5EF4-FFF2-40B4-BE49-F238E27FC236}">
                <a16:creationId xmlns:a16="http://schemas.microsoft.com/office/drawing/2014/main" xmlns="" id="{D133FECA-166C-4757-9E01-7A9A5C70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98" y="2756374"/>
            <a:ext cx="3563691" cy="38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07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8F3FA-C641-41D0-8C92-D4590FA4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Hydrogen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30D12E-DFA4-4DE2-90E2-0A3C1BB70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Specific type of dipole-dipole force </a:t>
            </a:r>
            <a:r>
              <a:rPr lang="en-CA" sz="2800" dirty="0" smtClean="0"/>
              <a:t>(___________________)</a:t>
            </a:r>
            <a:endParaRPr lang="en-CA" sz="2800" dirty="0" smtClean="0"/>
          </a:p>
          <a:p>
            <a:r>
              <a:rPr lang="en-CA" sz="2800" dirty="0" smtClean="0"/>
              <a:t>Occurs </a:t>
            </a:r>
            <a:r>
              <a:rPr lang="en-CA" sz="2800" dirty="0"/>
              <a:t>when </a:t>
            </a:r>
            <a:r>
              <a:rPr lang="en-CA" sz="2800" dirty="0" smtClean="0"/>
              <a:t>________________________ is </a:t>
            </a:r>
            <a:r>
              <a:rPr lang="en-CA" sz="2800" dirty="0"/>
              <a:t>directly bonded to H</a:t>
            </a:r>
          </a:p>
          <a:p>
            <a:r>
              <a:rPr lang="en-CA" sz="2800" dirty="0"/>
              <a:t>Almost ionic in terms of EN difference</a:t>
            </a:r>
          </a:p>
        </p:txBody>
      </p:sp>
      <p:pic>
        <p:nvPicPr>
          <p:cNvPr id="11266" name="Picture 2" descr="Image result for hydrogen bonding">
            <a:extLst>
              <a:ext uri="{FF2B5EF4-FFF2-40B4-BE49-F238E27FC236}">
                <a16:creationId xmlns:a16="http://schemas.microsoft.com/office/drawing/2014/main" xmlns="" id="{02A37841-DF2F-40F1-80E6-3519F171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91" y="4417536"/>
            <a:ext cx="4000305" cy="24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27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E3845-2867-44E3-8E46-6E362EA5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Ion-Dipole Forces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E4822-E202-4B33-A8C7-150AB39A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Attraction between a polar molecule and an ionic molecule</a:t>
            </a:r>
          </a:p>
          <a:p>
            <a:r>
              <a:rPr lang="en-CA" sz="2800" dirty="0" smtClean="0"/>
              <a:t>Very strong, due to large charge separation</a:t>
            </a:r>
          </a:p>
          <a:p>
            <a:r>
              <a:rPr lang="en-CA" sz="2800" dirty="0" smtClean="0"/>
              <a:t>Explains solubility of ionic compounds in water</a:t>
            </a:r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3074" name="Picture 2" descr="Image result for ion di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30" y="4313237"/>
            <a:ext cx="3336754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98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E3845-2867-44E3-8E46-6E362EA5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IMFs for One Substance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E4822-E202-4B33-A8C7-150AB39A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Most		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		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Least</a:t>
            </a:r>
            <a:r>
              <a:rPr lang="en-CA" sz="2800" dirty="0" smtClean="0"/>
              <a:t>	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All </a:t>
            </a:r>
            <a:r>
              <a:rPr lang="en-CA" sz="2800" dirty="0" smtClean="0"/>
              <a:t>substances have London forces.</a:t>
            </a:r>
          </a:p>
          <a:p>
            <a:pPr marL="0" indent="0">
              <a:buNone/>
            </a:pPr>
            <a:r>
              <a:rPr lang="en-CA" sz="2800" dirty="0" smtClean="0"/>
              <a:t>Polar substances have dipole-dipole forces, and some also have hydrogen bonding.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309961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Strength of IMFs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Substances will often have more than one type of intermolecular force</a:t>
            </a:r>
          </a:p>
          <a:p>
            <a:r>
              <a:rPr lang="en-CA" sz="2800" dirty="0" smtClean="0"/>
              <a:t>When asked to identify IMFs for a substance, generally the </a:t>
            </a:r>
            <a:r>
              <a:rPr lang="en-CA" sz="2800" dirty="0" smtClean="0"/>
              <a:t>_______________ </a:t>
            </a:r>
            <a:r>
              <a:rPr lang="en-CA" sz="2800" dirty="0" smtClean="0"/>
              <a:t>one </a:t>
            </a:r>
            <a:r>
              <a:rPr lang="en-CA" sz="2800" dirty="0" smtClean="0"/>
              <a:t>is the most informative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3858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Intermolecular Forces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Ionic attraction, or lattice energy</a:t>
            </a:r>
          </a:p>
          <a:p>
            <a:pPr lvl="1"/>
            <a:r>
              <a:rPr lang="en-CA" sz="2800" dirty="0" smtClean="0"/>
              <a:t>Describes attraction between ions in a compound</a:t>
            </a:r>
          </a:p>
          <a:p>
            <a:pPr lvl="1"/>
            <a:r>
              <a:rPr lang="en-CA" sz="2800" dirty="0" smtClean="0"/>
              <a:t>Increases as ion charges increase (so +2 /-2 is stronger than +1/-1)</a:t>
            </a:r>
          </a:p>
          <a:p>
            <a:r>
              <a:rPr lang="en-CA" sz="2800" dirty="0" smtClean="0"/>
              <a:t>Covalent network</a:t>
            </a:r>
          </a:p>
          <a:p>
            <a:pPr lvl="1"/>
            <a:r>
              <a:rPr lang="en-CA" sz="2800" dirty="0" smtClean="0"/>
              <a:t>Occurs in covalent solids (e.g. diamond)</a:t>
            </a:r>
            <a:endParaRPr lang="en-CA" sz="2800" dirty="0"/>
          </a:p>
          <a:p>
            <a:pPr lvl="1"/>
            <a:r>
              <a:rPr lang="en-CA" sz="2800" dirty="0" smtClean="0"/>
              <a:t>Very strong, harder to break than ionic attraction</a:t>
            </a:r>
          </a:p>
          <a:p>
            <a:pPr lvl="1"/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628845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1: IMFs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What IMFs does water have?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98932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2: IMFs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What IMFs does CCl</a:t>
            </a:r>
            <a:r>
              <a:rPr lang="en-CA" sz="2800" baseline="-25000" dirty="0" smtClean="0"/>
              <a:t>4</a:t>
            </a:r>
            <a:r>
              <a:rPr lang="en-CA" sz="2800" dirty="0" smtClean="0"/>
              <a:t> have?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842458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3: IMFs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What intermolecular force causes sodium chloride to dissolve in water?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70685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AEEAF-B9F7-4974-A583-244380BD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</a:t>
            </a:r>
            <a:r>
              <a:rPr lang="en-CA" dirty="0" smtClean="0"/>
              <a:t>ffect of Intermolecular Forces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1CD4E-1D38-4EE9-816E-17539AEE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u="sng" dirty="0"/>
              <a:t>Melting and Boiling Points</a:t>
            </a:r>
          </a:p>
          <a:p>
            <a:r>
              <a:rPr lang="en-CA" sz="2800" dirty="0" smtClean="0"/>
              <a:t>___________________ with </a:t>
            </a:r>
            <a:r>
              <a:rPr lang="en-CA" sz="2800" dirty="0" smtClean="0"/>
              <a:t>stronger forces </a:t>
            </a:r>
          </a:p>
          <a:p>
            <a:r>
              <a:rPr lang="en-CA" sz="2800" dirty="0" smtClean="0"/>
              <a:t>For substances with the same type of IMF, MP and BP will be </a:t>
            </a:r>
            <a:r>
              <a:rPr lang="en-CA" sz="2800" dirty="0"/>
              <a:t>________________ with </a:t>
            </a:r>
            <a:r>
              <a:rPr lang="en-CA" sz="2800" dirty="0" smtClean="0"/>
              <a:t>________________ molar </a:t>
            </a:r>
            <a:r>
              <a:rPr lang="en-CA" sz="2800" dirty="0" smtClean="0"/>
              <a:t>mass</a:t>
            </a:r>
          </a:p>
          <a:p>
            <a:pPr marL="0" indent="0">
              <a:buNone/>
            </a:pPr>
            <a:r>
              <a:rPr lang="en-CA" sz="2800" dirty="0" smtClean="0"/>
              <a:t> </a:t>
            </a:r>
            <a:r>
              <a:rPr lang="en-CA" sz="2800" u="sng" dirty="0" smtClean="0"/>
              <a:t>Surface Tension</a:t>
            </a:r>
          </a:p>
          <a:p>
            <a:r>
              <a:rPr lang="en-CA" sz="2800" dirty="0"/>
              <a:t>________________ with </a:t>
            </a:r>
            <a:r>
              <a:rPr lang="en-CA" sz="2800" dirty="0" smtClean="0"/>
              <a:t>stronger forces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6431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E4C85-4E1C-458E-B1C1-CFE1863D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Quantum Numbers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3D77E0CA-59F8-4EE9-ABC0-8A0EABA48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935943"/>
              </p:ext>
            </p:extLst>
          </p:nvPr>
        </p:nvGraphicFramePr>
        <p:xfrm>
          <a:off x="1121996" y="2074985"/>
          <a:ext cx="6446838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8946">
                  <a:extLst>
                    <a:ext uri="{9D8B030D-6E8A-4147-A177-3AD203B41FA5}">
                      <a16:colId xmlns:a16="http://schemas.microsoft.com/office/drawing/2014/main" xmlns="" val="1960698977"/>
                    </a:ext>
                  </a:extLst>
                </a:gridCol>
                <a:gridCol w="2148946">
                  <a:extLst>
                    <a:ext uri="{9D8B030D-6E8A-4147-A177-3AD203B41FA5}">
                      <a16:colId xmlns:a16="http://schemas.microsoft.com/office/drawing/2014/main" xmlns="" val="124903244"/>
                    </a:ext>
                  </a:extLst>
                </a:gridCol>
                <a:gridCol w="2148946">
                  <a:extLst>
                    <a:ext uri="{9D8B030D-6E8A-4147-A177-3AD203B41FA5}">
                      <a16:colId xmlns:a16="http://schemas.microsoft.com/office/drawing/2014/main" xmlns="" val="2675806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i="0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0810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/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551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Orientation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i="1" baseline="0" dirty="0"/>
                        <a:t>m</a:t>
                      </a:r>
                      <a:r>
                        <a:rPr lang="en-CA" sz="2800" i="1" baseline="-25000" dirty="0"/>
                        <a:t>l</a:t>
                      </a:r>
                      <a:endParaRPr lang="en-CA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952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Spin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i="1" dirty="0" err="1"/>
                        <a:t>m</a:t>
                      </a:r>
                      <a:r>
                        <a:rPr lang="en-CA" sz="2800" i="1" baseline="-25000" dirty="0" err="1"/>
                        <a:t>s</a:t>
                      </a:r>
                      <a:endParaRPr lang="en-CA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705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Boiling Points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Which would have a higher boiling point of:</a:t>
            </a:r>
          </a:p>
          <a:p>
            <a:pPr marL="0" indent="0">
              <a:buNone/>
            </a:pPr>
            <a:r>
              <a:rPr lang="en-CA" sz="2800" dirty="0" smtClean="0"/>
              <a:t>HF or </a:t>
            </a:r>
            <a:r>
              <a:rPr lang="en-CA" sz="2800" dirty="0" err="1" smtClean="0"/>
              <a:t>HCl</a:t>
            </a:r>
            <a:r>
              <a:rPr lang="en-CA" sz="2800" dirty="0" smtClean="0"/>
              <a:t>? 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CO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 or NH</a:t>
            </a:r>
            <a:r>
              <a:rPr lang="en-CA" sz="2800" baseline="-25000" dirty="0" smtClean="0"/>
              <a:t>3</a:t>
            </a:r>
            <a:r>
              <a:rPr lang="en-CA" sz="2800" dirty="0" smtClean="0"/>
              <a:t>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8276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Surface Tension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When a drop of water is placed on a surface, it holds it shape. What causes it to do this?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753700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AEEAF-B9F7-4974-A583-244380BD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 of Intermolecular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1CD4E-1D38-4EE9-816E-17539AEE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783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u="sng" dirty="0"/>
              <a:t>Vapour </a:t>
            </a:r>
            <a:r>
              <a:rPr lang="en-CA" sz="2800" u="sng" dirty="0" smtClean="0"/>
              <a:t>Pressure</a:t>
            </a:r>
          </a:p>
          <a:p>
            <a:r>
              <a:rPr lang="en-CA" sz="2800" dirty="0" smtClean="0"/>
              <a:t>Affects flammability, volatility</a:t>
            </a:r>
          </a:p>
          <a:p>
            <a:r>
              <a:rPr lang="en-CA" sz="2800" dirty="0" smtClean="0"/>
              <a:t>How easily a substance will </a:t>
            </a:r>
            <a:r>
              <a:rPr lang="en-CA" sz="2800" dirty="0"/>
              <a:t>________________ (</a:t>
            </a:r>
            <a:r>
              <a:rPr lang="en-CA" sz="2800" dirty="0" smtClean="0"/>
              <a:t>become a gas)</a:t>
            </a:r>
          </a:p>
          <a:p>
            <a:r>
              <a:rPr lang="en-CA" sz="2800" dirty="0" smtClean="0"/>
              <a:t>Vapour pressure is </a:t>
            </a:r>
            <a:r>
              <a:rPr lang="en-CA" sz="2800" dirty="0"/>
              <a:t>________________ (</a:t>
            </a:r>
            <a:r>
              <a:rPr lang="en-CA" sz="2800" dirty="0" smtClean="0"/>
              <a:t>less gas produced) with stronger IMFs</a:t>
            </a:r>
            <a:endParaRPr lang="en-CA" sz="2800" dirty="0"/>
          </a:p>
          <a:p>
            <a:pPr marL="0" indent="0">
              <a:buNone/>
            </a:pPr>
            <a:r>
              <a:rPr lang="en-CA" sz="2800" u="sng" dirty="0" smtClean="0"/>
              <a:t>Density</a:t>
            </a:r>
          </a:p>
          <a:p>
            <a:r>
              <a:rPr lang="en-CA" sz="2800" dirty="0"/>
              <a:t>________________ with </a:t>
            </a:r>
            <a:r>
              <a:rPr lang="en-CA" sz="2800" dirty="0" smtClean="0"/>
              <a:t>stronger IMFs – molecules are held more tightly together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919342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Vapour Pressure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Which would evaporate first, water (H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O) or methanol (CH</a:t>
            </a:r>
            <a:r>
              <a:rPr lang="en-CA" sz="2800" baseline="-25000" dirty="0" smtClean="0"/>
              <a:t>3</a:t>
            </a:r>
            <a:r>
              <a:rPr lang="en-CA" sz="2800" dirty="0" smtClean="0"/>
              <a:t>OH)?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412111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Explain why the density of the halogens increases down the </a:t>
            </a:r>
            <a:r>
              <a:rPr lang="en-CA" sz="2800" dirty="0" smtClean="0"/>
              <a:t>family.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612235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AEEAF-B9F7-4974-A583-244380BD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 of Intermolecular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1CD4E-1D38-4EE9-816E-17539AEE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783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u="sng" dirty="0" smtClean="0"/>
              <a:t>Solubility</a:t>
            </a:r>
          </a:p>
          <a:p>
            <a:r>
              <a:rPr lang="en-CA" sz="2800" dirty="0" smtClean="0"/>
              <a:t>“___________________________________”</a:t>
            </a:r>
            <a:endParaRPr lang="en-CA" sz="2800" dirty="0" smtClean="0"/>
          </a:p>
          <a:p>
            <a:r>
              <a:rPr lang="en-CA" sz="2800" dirty="0" smtClean="0"/>
              <a:t>Polar/ionic solutes dissolve in polar solvents, non-polar solutes dissolve in non-polar solvents</a:t>
            </a:r>
          </a:p>
          <a:p>
            <a:r>
              <a:rPr lang="en-CA" sz="2800" dirty="0" smtClean="0"/>
              <a:t>Polar molecules have a stronger attraction to other polar molecules than to non-polar molecules, so they do not interact </a:t>
            </a:r>
          </a:p>
        </p:txBody>
      </p:sp>
    </p:spTree>
    <p:extLst>
      <p:ext uri="{BB962C8B-B14F-4D97-AF65-F5344CB8AC3E}">
        <p14:creationId xmlns:p14="http://schemas.microsoft.com/office/powerpoint/2010/main" val="14871261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AEEAF-B9F7-4974-A583-244380BD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 of Intermolecular Forces</a:t>
            </a:r>
          </a:p>
        </p:txBody>
      </p:sp>
      <p:pic>
        <p:nvPicPr>
          <p:cNvPr id="1026" name="Picture 2" descr="Image result for like dissolves l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9"/>
          <a:stretch/>
        </p:blipFill>
        <p:spPr bwMode="auto">
          <a:xfrm>
            <a:off x="595884" y="1691322"/>
            <a:ext cx="7620000" cy="4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4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F749F-E028-45DA-BED7-176F488D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Orbital Shapes</a:t>
            </a:r>
          </a:p>
        </p:txBody>
      </p:sp>
      <p:pic>
        <p:nvPicPr>
          <p:cNvPr id="4098" name="Picture 2" descr="https://i.stack.imgur.com/K5EcA.jpg">
            <a:extLst>
              <a:ext uri="{FF2B5EF4-FFF2-40B4-BE49-F238E27FC236}">
                <a16:creationId xmlns:a16="http://schemas.microsoft.com/office/drawing/2014/main" xmlns="" id="{0F99A20E-444B-4F74-9555-B299885BDE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385"/>
            <a:ext cx="8360613" cy="49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BD791-A429-4490-95C4-99BE77B3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2FF37F-47B4-41F3-A61F-A5D51F8E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1828801"/>
            <a:ext cx="7416546" cy="4351337"/>
          </a:xfrm>
        </p:spPr>
        <p:txBody>
          <a:bodyPr>
            <a:normAutofit/>
          </a:bodyPr>
          <a:lstStyle/>
          <a:p>
            <a:r>
              <a:rPr lang="en-CA" sz="2800" dirty="0"/>
              <a:t>Explains arrangement of atoms in lowest possible energy state </a:t>
            </a:r>
            <a:r>
              <a:rPr lang="en-CA" sz="2800" dirty="0" smtClean="0"/>
              <a:t>(___________________________)</a:t>
            </a:r>
            <a:endParaRPr lang="en-CA" sz="2800" dirty="0"/>
          </a:p>
          <a:p>
            <a:r>
              <a:rPr lang="en-CA" sz="2800" dirty="0"/>
              <a:t>Can be in atoms or ions</a:t>
            </a:r>
          </a:p>
        </p:txBody>
      </p:sp>
    </p:spTree>
    <p:extLst>
      <p:ext uri="{BB962C8B-B14F-4D97-AF65-F5344CB8AC3E}">
        <p14:creationId xmlns:p14="http://schemas.microsoft.com/office/powerpoint/2010/main" val="13127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14072</TotalTime>
  <Words>2531</Words>
  <Application>Microsoft Office PowerPoint</Application>
  <PresentationFormat>On-screen Show (4:3)</PresentationFormat>
  <Paragraphs>545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Cambria Math</vt:lpstr>
      <vt:lpstr>Century Schoolbook</vt:lpstr>
      <vt:lpstr>Wingdings</vt:lpstr>
      <vt:lpstr>Wingdings 2</vt:lpstr>
      <vt:lpstr>View</vt:lpstr>
      <vt:lpstr>Electrons and Molecular Forces</vt:lpstr>
      <vt:lpstr>Atomic Structure</vt:lpstr>
      <vt:lpstr>Bohr Model of the Atom</vt:lpstr>
      <vt:lpstr>Bohr Models</vt:lpstr>
      <vt:lpstr>Quantum Mechanical Model</vt:lpstr>
      <vt:lpstr>Quantum Mechanical Model</vt:lpstr>
      <vt:lpstr>Quantum Numbers</vt:lpstr>
      <vt:lpstr>Orbital Shapes</vt:lpstr>
      <vt:lpstr>Electron Configuration</vt:lpstr>
      <vt:lpstr>Electron Configuration</vt:lpstr>
      <vt:lpstr>Aufbau Principle</vt:lpstr>
      <vt:lpstr>Pauli Exclusion Principle</vt:lpstr>
      <vt:lpstr>**Hund’s Rule</vt:lpstr>
      <vt:lpstr>Orbitals</vt:lpstr>
      <vt:lpstr>Examples: Electron Configuration</vt:lpstr>
      <vt:lpstr>Noble Gas Configuration</vt:lpstr>
      <vt:lpstr>Examples: Noble Gas Config.</vt:lpstr>
      <vt:lpstr>Ions</vt:lpstr>
      <vt:lpstr>Example: Valence Electrons</vt:lpstr>
      <vt:lpstr>Valence Electrons</vt:lpstr>
      <vt:lpstr>Examples: Lewis Diagrams</vt:lpstr>
      <vt:lpstr>Ion Formation</vt:lpstr>
      <vt:lpstr>Ionic Bonds</vt:lpstr>
      <vt:lpstr>Example: Ionic Bonds</vt:lpstr>
      <vt:lpstr>Metallic Bonds</vt:lpstr>
      <vt:lpstr>Covalent Bonds</vt:lpstr>
      <vt:lpstr>Lewis Structures</vt:lpstr>
      <vt:lpstr>Rules</vt:lpstr>
      <vt:lpstr>Steps</vt:lpstr>
      <vt:lpstr>Examples: Lewis Structures</vt:lpstr>
      <vt:lpstr>General Rule</vt:lpstr>
      <vt:lpstr>Analogy</vt:lpstr>
      <vt:lpstr>Atomic Radius</vt:lpstr>
      <vt:lpstr>Atomic Radius</vt:lpstr>
      <vt:lpstr>Atomic Radius</vt:lpstr>
      <vt:lpstr>Electronegativity</vt:lpstr>
      <vt:lpstr>_________molecular Forces</vt:lpstr>
      <vt:lpstr>Bond Polarity</vt:lpstr>
      <vt:lpstr>Example: Bond Polarity</vt:lpstr>
      <vt:lpstr>Dipoles</vt:lpstr>
      <vt:lpstr>Example: Dipoles</vt:lpstr>
      <vt:lpstr>Bonds and Electronegativity</vt:lpstr>
      <vt:lpstr>Example: Intramolecular Forces</vt:lpstr>
      <vt:lpstr>Ionic Compounds</vt:lpstr>
      <vt:lpstr>Non-Polar Compounds</vt:lpstr>
      <vt:lpstr>Polar Covalent Compounds</vt:lpstr>
      <vt:lpstr>VSEPR Models</vt:lpstr>
      <vt:lpstr>Drawing VSEPR</vt:lpstr>
      <vt:lpstr>Examples: VSEPR</vt:lpstr>
      <vt:lpstr>Polarity and Geometry</vt:lpstr>
      <vt:lpstr>Symmetry Rules</vt:lpstr>
      <vt:lpstr>Polarity and Geometry</vt:lpstr>
      <vt:lpstr>Examples: Molecular Polarity</vt:lpstr>
      <vt:lpstr>Intermolecular Forces</vt:lpstr>
      <vt:lpstr>PowerPoint Presentation</vt:lpstr>
      <vt:lpstr>London Forces</vt:lpstr>
      <vt:lpstr>London Forces</vt:lpstr>
      <vt:lpstr>Induced Dipoles</vt:lpstr>
      <vt:lpstr>Induced Dipoles</vt:lpstr>
      <vt:lpstr>Dipole-Dipole Forces</vt:lpstr>
      <vt:lpstr>Hydrogen Bonding</vt:lpstr>
      <vt:lpstr>Ion-Dipole Forces</vt:lpstr>
      <vt:lpstr>IMFs for One Substance</vt:lpstr>
      <vt:lpstr>Strength of IMFs </vt:lpstr>
      <vt:lpstr>Other Intermolecular Forces</vt:lpstr>
      <vt:lpstr>Example 1: IMFs</vt:lpstr>
      <vt:lpstr>Example 2: IMFs</vt:lpstr>
      <vt:lpstr>Example 3: IMFs</vt:lpstr>
      <vt:lpstr>Effect of Intermolecular Forces</vt:lpstr>
      <vt:lpstr>Example: Boiling Points</vt:lpstr>
      <vt:lpstr>Example: Surface Tension</vt:lpstr>
      <vt:lpstr>Effect of Intermolecular Forces</vt:lpstr>
      <vt:lpstr>Example: Vapour Pressure</vt:lpstr>
      <vt:lpstr>Example: Density</vt:lpstr>
      <vt:lpstr>Effect of Intermolecular Forces</vt:lpstr>
      <vt:lpstr>Effect of Intermolecular Forces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Skills</dc:title>
  <dc:creator>Hilary Hayduk</dc:creator>
  <cp:lastModifiedBy>Hilary Hayduk</cp:lastModifiedBy>
  <cp:revision>106</cp:revision>
  <cp:lastPrinted>2018-08-27T18:17:55Z</cp:lastPrinted>
  <dcterms:created xsi:type="dcterms:W3CDTF">2017-08-23T20:35:08Z</dcterms:created>
  <dcterms:modified xsi:type="dcterms:W3CDTF">2018-08-27T18:18:23Z</dcterms:modified>
</cp:coreProperties>
</file>