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84" r:id="rId6"/>
    <p:sldId id="285" r:id="rId7"/>
    <p:sldId id="274" r:id="rId8"/>
    <p:sldId id="290" r:id="rId9"/>
    <p:sldId id="262" r:id="rId10"/>
    <p:sldId id="263" r:id="rId11"/>
    <p:sldId id="283" r:id="rId12"/>
    <p:sldId id="286" r:id="rId13"/>
    <p:sldId id="287" r:id="rId14"/>
    <p:sldId id="288" r:id="rId15"/>
    <p:sldId id="289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3" r:id="rId25"/>
    <p:sldId id="276" r:id="rId26"/>
    <p:sldId id="278" r:id="rId27"/>
    <p:sldId id="277" r:id="rId28"/>
    <p:sldId id="275" r:id="rId29"/>
    <p:sldId id="279" r:id="rId30"/>
    <p:sldId id="280" r:id="rId31"/>
    <p:sldId id="281" r:id="rId32"/>
    <p:sldId id="282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DA3504-C92C-4DEA-A667-A15CAC0838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6411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9" y="4473472"/>
            <a:ext cx="5607362" cy="36608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85" y="8831160"/>
            <a:ext cx="3038319" cy="4652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8789F-57B5-4FFA-AFA6-E852F21A25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685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8789F-57B5-4FFA-AFA6-E852F21A251E}" type="slidenum">
              <a:rPr lang="en-CA" smtClean="0"/>
              <a:t>1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4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8789F-57B5-4FFA-AFA6-E852F21A251E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76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8789F-57B5-4FFA-AFA6-E852F21A251E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9236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8789F-57B5-4FFA-AFA6-E852F21A251E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182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https://www.youtube.com/watch?v=7b34XYgADlM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8789F-57B5-4FFA-AFA6-E852F21A251E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548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84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19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5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965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880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53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97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4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66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71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48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3231F-6D0E-473D-9EC1-256F98611812}" type="datetimeFigureOut">
              <a:rPr lang="en-CA" smtClean="0"/>
              <a:t>12/12/2018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2016-5E31-4A1C-BA71-5428B3119C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474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Electrochemistry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Chemistry 30</a:t>
            </a:r>
          </a:p>
        </p:txBody>
      </p:sp>
    </p:spTree>
    <p:extLst>
      <p:ext uri="{BB962C8B-B14F-4D97-AF65-F5344CB8AC3E}">
        <p14:creationId xmlns:p14="http://schemas.microsoft.com/office/powerpoint/2010/main" val="347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718A8-2B79-42E3-8138-D2AA4AAC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1: </a:t>
            </a:r>
            <a:r>
              <a:rPr lang="en-CA" dirty="0"/>
              <a:t>Half-Reactions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A0D61C-6E0B-4357-B1DB-2F8D06B89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Zn (s) + </a:t>
            </a:r>
            <a:r>
              <a:rPr lang="en-CA" dirty="0" err="1"/>
              <a:t>Pb</a:t>
            </a:r>
            <a:r>
              <a:rPr lang="en-CA" dirty="0"/>
              <a:t>(NO</a:t>
            </a:r>
            <a:r>
              <a:rPr lang="en-CA" baseline="-25000" dirty="0"/>
              <a:t>3</a:t>
            </a:r>
            <a:r>
              <a:rPr lang="en-CA" dirty="0"/>
              <a:t>)</a:t>
            </a:r>
            <a:r>
              <a:rPr lang="en-CA" baseline="-25000" dirty="0"/>
              <a:t>2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→ </a:t>
            </a:r>
            <a:r>
              <a:rPr lang="en-CA" dirty="0" err="1"/>
              <a:t>Pb</a:t>
            </a:r>
            <a:r>
              <a:rPr lang="en-CA" dirty="0"/>
              <a:t> (s) + Zn(NO</a:t>
            </a:r>
            <a:r>
              <a:rPr lang="en-CA" baseline="-25000" dirty="0"/>
              <a:t>3</a:t>
            </a:r>
            <a:r>
              <a:rPr lang="en-CA" dirty="0"/>
              <a:t>)</a:t>
            </a:r>
            <a:r>
              <a:rPr lang="en-CA" baseline="-25000" dirty="0"/>
              <a:t>2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Write net ionic equation. (What is the spectator ion?)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Write the half-reaction for zinc.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Write the half-reaction for lead.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Identify which element is being oxidized and which is being reduced.</a:t>
            </a:r>
          </a:p>
          <a:p>
            <a:pPr marL="514350" indent="-514350">
              <a:buFont typeface="+mj-lt"/>
              <a:buAutoNum type="alphaL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04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 Half-Reactions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Write both half-reactions, and identify which element is being oxidized and which is being reduced.</a:t>
            </a:r>
          </a:p>
          <a:p>
            <a:pPr marL="0" indent="0" algn="ctr">
              <a:buNone/>
            </a:pPr>
            <a:r>
              <a:rPr lang="en-CA" dirty="0" smtClean="0"/>
              <a:t>SnO</a:t>
            </a:r>
            <a:r>
              <a:rPr lang="en-CA" baseline="-25000" dirty="0" smtClean="0"/>
              <a:t>2</a:t>
            </a:r>
            <a:r>
              <a:rPr lang="en-CA" dirty="0" smtClean="0"/>
              <a:t> (s) + C (s) → Sn (s) + CO</a:t>
            </a:r>
            <a:r>
              <a:rPr lang="en-CA" baseline="-25000" dirty="0" smtClean="0"/>
              <a:t>2</a:t>
            </a:r>
            <a:r>
              <a:rPr lang="en-CA" dirty="0" smtClean="0"/>
              <a:t> (g)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68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Acidic Conditions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Means there is excess H</a:t>
            </a:r>
            <a:r>
              <a:rPr lang="en-CA" baseline="30000" dirty="0" smtClean="0"/>
              <a:t>+</a:t>
            </a:r>
            <a:r>
              <a:rPr lang="en-CA" dirty="0" smtClean="0"/>
              <a:t> ions in the solution</a:t>
            </a:r>
          </a:p>
          <a:p>
            <a:pPr marL="0" indent="0">
              <a:buNone/>
            </a:pPr>
            <a:r>
              <a:rPr lang="en-CA" dirty="0" smtClean="0"/>
              <a:t>To write:</a:t>
            </a:r>
          </a:p>
          <a:p>
            <a:r>
              <a:rPr lang="en-CA" dirty="0"/>
              <a:t>Create the half-reactions as usual</a:t>
            </a:r>
          </a:p>
          <a:p>
            <a:r>
              <a:rPr lang="en-CA" dirty="0"/>
              <a:t>Balance elements other than H and O</a:t>
            </a:r>
          </a:p>
          <a:p>
            <a:r>
              <a:rPr lang="en-CA" dirty="0"/>
              <a:t>Add H</a:t>
            </a:r>
            <a:r>
              <a:rPr lang="en-CA" baseline="-25000" dirty="0"/>
              <a:t>2</a:t>
            </a:r>
            <a:r>
              <a:rPr lang="en-CA" dirty="0"/>
              <a:t>O to balance out oxygen atoms (to the opposite side of the arrow)</a:t>
            </a:r>
          </a:p>
          <a:p>
            <a:r>
              <a:rPr lang="en-CA" dirty="0"/>
              <a:t>Add H</a:t>
            </a:r>
            <a:r>
              <a:rPr lang="en-CA" baseline="30000" dirty="0"/>
              <a:t>+</a:t>
            </a:r>
            <a:r>
              <a:rPr lang="en-CA" dirty="0"/>
              <a:t> to balance out hydrogen in the water molecules</a:t>
            </a:r>
          </a:p>
          <a:p>
            <a:r>
              <a:rPr lang="en-CA" dirty="0"/>
              <a:t>Add charges and put electrons on the proper side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52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Acidic Conditions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Write the half-reaction for dichromate, Cr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  <a:r>
              <a:rPr lang="en-CA" baseline="-25000" dirty="0" smtClean="0"/>
              <a:t>7</a:t>
            </a:r>
            <a:r>
              <a:rPr lang="en-CA" baseline="30000" dirty="0" smtClean="0"/>
              <a:t>2-</a:t>
            </a:r>
            <a:r>
              <a:rPr lang="en-CA" baseline="-25000" dirty="0" smtClean="0"/>
              <a:t>,</a:t>
            </a:r>
            <a:r>
              <a:rPr lang="en-CA" dirty="0" smtClean="0"/>
              <a:t> forming chromium(III) ions in acidic solution.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9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Conditions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Means there is an excess of hydroxide ions</a:t>
            </a:r>
            <a:endParaRPr lang="en-CA" dirty="0"/>
          </a:p>
          <a:p>
            <a:r>
              <a:rPr lang="en-CA" dirty="0" smtClean="0"/>
              <a:t>As with other base calculations, more steps here</a:t>
            </a:r>
          </a:p>
          <a:p>
            <a:pPr marL="0" indent="0">
              <a:buNone/>
            </a:pPr>
            <a:r>
              <a:rPr lang="en-CA" dirty="0" smtClean="0"/>
              <a:t>To write:</a:t>
            </a:r>
          </a:p>
          <a:p>
            <a:r>
              <a:rPr lang="en-CA" dirty="0"/>
              <a:t>Steps are the same as for acidic conditions, with one additional step:</a:t>
            </a:r>
          </a:p>
          <a:p>
            <a:pPr marL="0" indent="0" algn="ctr">
              <a:buNone/>
            </a:pPr>
            <a:r>
              <a:rPr lang="en-CA" dirty="0"/>
              <a:t>Add OH</a:t>
            </a:r>
            <a:r>
              <a:rPr lang="en-CA" baseline="30000" dirty="0"/>
              <a:t>-</a:t>
            </a:r>
            <a:r>
              <a:rPr lang="en-CA" dirty="0"/>
              <a:t> ions to </a:t>
            </a:r>
            <a:r>
              <a:rPr lang="en-CA" u="sng" dirty="0"/>
              <a:t>both sides</a:t>
            </a:r>
            <a:r>
              <a:rPr lang="en-CA" dirty="0"/>
              <a:t> to balance all H</a:t>
            </a:r>
            <a:r>
              <a:rPr lang="en-CA" baseline="30000" dirty="0" smtClean="0"/>
              <a:t>+</a:t>
            </a:r>
          </a:p>
          <a:p>
            <a:r>
              <a:rPr lang="en-CA" dirty="0" smtClean="0"/>
              <a:t>Cannot end up with H</a:t>
            </a:r>
            <a:r>
              <a:rPr lang="en-CA" baseline="30000" dirty="0" smtClean="0"/>
              <a:t>+</a:t>
            </a:r>
            <a:r>
              <a:rPr lang="en-CA" dirty="0"/>
              <a:t> </a:t>
            </a:r>
            <a:r>
              <a:rPr lang="en-CA" dirty="0" smtClean="0"/>
              <a:t>in your end reaction (bases have OH</a:t>
            </a:r>
            <a:r>
              <a:rPr lang="en-CA" baseline="30000" dirty="0" smtClean="0"/>
              <a:t>-</a:t>
            </a:r>
            <a:r>
              <a:rPr lang="en-CA" dirty="0" smtClean="0"/>
              <a:t>, not H</a:t>
            </a:r>
            <a:r>
              <a:rPr lang="en-CA" baseline="30000" dirty="0" smtClean="0"/>
              <a:t>+</a:t>
            </a:r>
            <a:r>
              <a:rPr lang="en-CA" dirty="0" smtClean="0"/>
              <a:t>)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2664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Basic Conditions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Write the half-reaction for solid silver forming silver oxide in basic solution.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12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B46EA-B44D-42A6-B067-7EA2F002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Balancing with Half-Reactions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6C038B-8179-4A42-B3E7-2366D9C28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Break reaction into two half-reactions; remove spectator ions</a:t>
            </a:r>
          </a:p>
          <a:p>
            <a:r>
              <a:rPr lang="en-CA" dirty="0"/>
              <a:t>Balance each half-reaction separately, by mass and charge</a:t>
            </a:r>
          </a:p>
          <a:p>
            <a:r>
              <a:rPr lang="en-CA" dirty="0"/>
              <a:t>Compare both half-reactions so total number of e</a:t>
            </a:r>
            <a:r>
              <a:rPr lang="en-CA" baseline="30000" dirty="0"/>
              <a:t>-</a:t>
            </a:r>
            <a:r>
              <a:rPr lang="en-CA" dirty="0"/>
              <a:t> is equal for both (multiply each half-reaction by whole number)</a:t>
            </a:r>
          </a:p>
          <a:p>
            <a:r>
              <a:rPr lang="en-CA" dirty="0"/>
              <a:t>Add half-reactions together and add back spectator ions</a:t>
            </a:r>
          </a:p>
        </p:txBody>
      </p:sp>
    </p:spTree>
    <p:extLst>
      <p:ext uri="{BB962C8B-B14F-4D97-AF65-F5344CB8AC3E}">
        <p14:creationId xmlns:p14="http://schemas.microsoft.com/office/powerpoint/2010/main" val="848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9E0DC-E6D7-49B2-BD6D-D8B23BE6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1: Balancing with 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2FBB26-080A-4288-AF39-C49A2DBA5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Mg (s) + Cl</a:t>
            </a:r>
            <a:r>
              <a:rPr lang="en-CA" baseline="-25000" dirty="0"/>
              <a:t>2</a:t>
            </a:r>
            <a:r>
              <a:rPr lang="en-CA" dirty="0"/>
              <a:t> (g) → MgCl</a:t>
            </a:r>
            <a:r>
              <a:rPr lang="en-CA" baseline="-25000" dirty="0"/>
              <a:t>2</a:t>
            </a:r>
            <a:r>
              <a:rPr lang="en-CA" dirty="0"/>
              <a:t> (s)</a:t>
            </a:r>
          </a:p>
        </p:txBody>
      </p:sp>
    </p:spTree>
    <p:extLst>
      <p:ext uri="{BB962C8B-B14F-4D97-AF65-F5344CB8AC3E}">
        <p14:creationId xmlns:p14="http://schemas.microsoft.com/office/powerpoint/2010/main" val="32627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9E0DC-E6D7-49B2-BD6D-D8B23BE6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2: Balancing with 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2FBB26-080A-4288-AF39-C49A2DBA5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Cu (s) + AgNO</a:t>
            </a:r>
            <a:r>
              <a:rPr lang="pt-BR" baseline="-25000" dirty="0"/>
              <a:t>3 </a:t>
            </a:r>
            <a:r>
              <a:rPr lang="pt-BR" dirty="0"/>
              <a:t>(aq) → Cu(NO</a:t>
            </a:r>
            <a:r>
              <a:rPr lang="pt-BR" baseline="-25000" dirty="0"/>
              <a:t>3</a:t>
            </a:r>
            <a:r>
              <a:rPr lang="pt-BR" dirty="0"/>
              <a:t>)</a:t>
            </a:r>
            <a:r>
              <a:rPr lang="pt-BR" baseline="-25000" dirty="0"/>
              <a:t>2 </a:t>
            </a:r>
            <a:r>
              <a:rPr lang="pt-BR" dirty="0"/>
              <a:t>(aq) + Ag (s)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77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9E0DC-E6D7-49B2-BD6D-D8B23BE6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3: Balancing with 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2FBB26-080A-4288-AF39-C49A2DBA5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MnO</a:t>
            </a:r>
            <a:r>
              <a:rPr lang="pt-BR" baseline="-25000" dirty="0"/>
              <a:t>4</a:t>
            </a:r>
            <a:r>
              <a:rPr lang="pt-BR" baseline="30000" dirty="0"/>
              <a:t>-</a:t>
            </a:r>
            <a:r>
              <a:rPr lang="pt-BR" dirty="0"/>
              <a:t> + Fe</a:t>
            </a:r>
            <a:r>
              <a:rPr lang="pt-BR" baseline="30000" dirty="0"/>
              <a:t>2+</a:t>
            </a:r>
            <a:r>
              <a:rPr lang="pt-BR" dirty="0"/>
              <a:t> + H</a:t>
            </a:r>
            <a:r>
              <a:rPr lang="pt-BR" baseline="30000" dirty="0"/>
              <a:t>+</a:t>
            </a:r>
            <a:r>
              <a:rPr lang="pt-BR" dirty="0"/>
              <a:t> → Mn</a:t>
            </a:r>
            <a:r>
              <a:rPr lang="pt-BR" baseline="30000" dirty="0"/>
              <a:t>2+</a:t>
            </a:r>
            <a:r>
              <a:rPr lang="pt-BR" dirty="0"/>
              <a:t> + Fe</a:t>
            </a:r>
            <a:r>
              <a:rPr lang="pt-BR" baseline="30000" dirty="0"/>
              <a:t>3+</a:t>
            </a:r>
            <a:r>
              <a:rPr lang="pt-BR" dirty="0"/>
              <a:t> +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56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8AF4D-648C-420C-8D06-38EC0072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Redox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8249A-70C6-4FDF-9A9C-8A35F799E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Redox = oxidation and reduction</a:t>
            </a:r>
          </a:p>
          <a:p>
            <a:r>
              <a:rPr lang="en-CA" dirty="0"/>
              <a:t>Originally, oxidation meant combination with oxygen (corrosion, combustion), but now means </a:t>
            </a:r>
            <a:r>
              <a:rPr lang="en-CA" b="1" dirty="0"/>
              <a:t>loss of electrons </a:t>
            </a:r>
            <a:endParaRPr lang="en-CA" dirty="0"/>
          </a:p>
          <a:p>
            <a:r>
              <a:rPr lang="en-CA" dirty="0"/>
              <a:t>Reduction originally meant refining metal ores to pure metals, causing a reduction in mass, but now means </a:t>
            </a:r>
            <a:r>
              <a:rPr lang="en-CA" b="1" dirty="0"/>
              <a:t>gain of electrons</a:t>
            </a:r>
          </a:p>
          <a:p>
            <a:r>
              <a:rPr lang="en-CA" dirty="0"/>
              <a:t>In general, redox reactions occur when there is a transfer of electrons</a:t>
            </a:r>
          </a:p>
        </p:txBody>
      </p:sp>
    </p:spTree>
    <p:extLst>
      <p:ext uri="{BB962C8B-B14F-4D97-AF65-F5344CB8AC3E}">
        <p14:creationId xmlns:p14="http://schemas.microsoft.com/office/powerpoint/2010/main" val="39491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2B5B40-C4A0-4288-A618-F89E6900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Acidic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BB6DB-CC19-4D26-879B-F39D046F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Create </a:t>
            </a:r>
            <a:r>
              <a:rPr lang="en-CA" dirty="0" smtClean="0"/>
              <a:t>half-reactions </a:t>
            </a:r>
            <a:r>
              <a:rPr lang="en-CA" dirty="0"/>
              <a:t>as </a:t>
            </a:r>
            <a:r>
              <a:rPr lang="en-CA" dirty="0" smtClean="0"/>
              <a:t>usual, using steps for half-reactions in acidic conditions</a:t>
            </a:r>
          </a:p>
          <a:p>
            <a:r>
              <a:rPr lang="en-CA" dirty="0" smtClean="0"/>
              <a:t>Balance </a:t>
            </a:r>
            <a:r>
              <a:rPr lang="en-CA" dirty="0"/>
              <a:t>electrons in both half-reactions, then add </a:t>
            </a:r>
            <a:r>
              <a:rPr lang="en-CA" dirty="0" smtClean="0"/>
              <a:t>together</a:t>
            </a:r>
          </a:p>
          <a:p>
            <a:r>
              <a:rPr lang="en-CA" dirty="0" smtClean="0"/>
              <a:t>Cancel </a:t>
            </a:r>
            <a:r>
              <a:rPr lang="en-CA" dirty="0"/>
              <a:t>common terms</a:t>
            </a:r>
          </a:p>
        </p:txBody>
      </p:sp>
    </p:spTree>
    <p:extLst>
      <p:ext uri="{BB962C8B-B14F-4D97-AF65-F5344CB8AC3E}">
        <p14:creationId xmlns:p14="http://schemas.microsoft.com/office/powerpoint/2010/main" val="8437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2B5B40-C4A0-4288-A618-F89E6900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Acidic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BB6DB-CC19-4D26-879B-F39D046F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Balance the following reaction in acidic conditions:</a:t>
            </a:r>
          </a:p>
          <a:p>
            <a:pPr marL="0" indent="0" algn="ctr">
              <a:buNone/>
            </a:pPr>
            <a:r>
              <a:rPr lang="en-CA" dirty="0"/>
              <a:t>Cr</a:t>
            </a:r>
            <a:r>
              <a:rPr lang="en-CA" baseline="-25000" dirty="0"/>
              <a:t>2</a:t>
            </a:r>
            <a:r>
              <a:rPr lang="en-CA" dirty="0"/>
              <a:t>O</a:t>
            </a:r>
            <a:r>
              <a:rPr lang="en-CA" baseline="-25000" dirty="0"/>
              <a:t>7</a:t>
            </a:r>
            <a:r>
              <a:rPr lang="en-CA" baseline="30000" dirty="0"/>
              <a:t>2-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HNO</a:t>
            </a:r>
            <a:r>
              <a:rPr lang="en-CA" baseline="-25000" dirty="0"/>
              <a:t>2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→ Cr</a:t>
            </a:r>
            <a:r>
              <a:rPr lang="en-CA" baseline="30000" dirty="0"/>
              <a:t>3+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NO</a:t>
            </a:r>
            <a:r>
              <a:rPr lang="en-CA" baseline="-25000" dirty="0"/>
              <a:t>3</a:t>
            </a:r>
            <a:r>
              <a:rPr lang="en-CA" baseline="30000" dirty="0"/>
              <a:t>-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35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B7E43-F804-4F78-BEA0-8C16E264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Basic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56A699-0600-4772-91C4-A4236DB42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half-reactions as usual, using steps for half-reactions in </a:t>
            </a:r>
            <a:r>
              <a:rPr lang="en-CA" dirty="0" smtClean="0"/>
              <a:t>basic conditions</a:t>
            </a:r>
            <a:endParaRPr lang="en-CA" baseline="30000" dirty="0"/>
          </a:p>
          <a:p>
            <a:r>
              <a:rPr lang="en-CA" dirty="0"/>
              <a:t>Balance electrons in both half-reactions, then add </a:t>
            </a:r>
            <a:r>
              <a:rPr lang="en-CA" dirty="0" smtClean="0"/>
              <a:t>together</a:t>
            </a:r>
          </a:p>
          <a:p>
            <a:r>
              <a:rPr lang="en-CA" dirty="0" smtClean="0"/>
              <a:t>OH</a:t>
            </a:r>
            <a:r>
              <a:rPr lang="en-CA" baseline="30000" dirty="0" smtClean="0"/>
              <a:t>-</a:t>
            </a:r>
            <a:r>
              <a:rPr lang="en-CA" dirty="0" smtClean="0"/>
              <a:t> </a:t>
            </a:r>
            <a:r>
              <a:rPr lang="en-CA" dirty="0"/>
              <a:t>and H</a:t>
            </a:r>
            <a:r>
              <a:rPr lang="en-CA" baseline="30000" dirty="0"/>
              <a:t>+</a:t>
            </a:r>
            <a:r>
              <a:rPr lang="en-CA" dirty="0"/>
              <a:t> </a:t>
            </a:r>
            <a:r>
              <a:rPr lang="en-CA" dirty="0" smtClean="0"/>
              <a:t>ions (on the same side) </a:t>
            </a:r>
            <a:r>
              <a:rPr lang="en-CA" dirty="0"/>
              <a:t>combine to form </a:t>
            </a:r>
            <a:r>
              <a:rPr lang="en-CA" dirty="0" smtClean="0"/>
              <a:t>water</a:t>
            </a:r>
          </a:p>
          <a:p>
            <a:r>
              <a:rPr lang="en-CA" dirty="0" smtClean="0"/>
              <a:t>Cancel </a:t>
            </a:r>
            <a:r>
              <a:rPr lang="en-CA" dirty="0"/>
              <a:t>common terms</a:t>
            </a:r>
          </a:p>
          <a:p>
            <a:endParaRPr lang="en-CA" dirty="0"/>
          </a:p>
          <a:p>
            <a:pPr marL="0" indent="0">
              <a:buNone/>
            </a:pPr>
            <a:endParaRPr lang="en-CA" baseline="30000" dirty="0"/>
          </a:p>
        </p:txBody>
      </p:sp>
    </p:spTree>
    <p:extLst>
      <p:ext uri="{BB962C8B-B14F-4D97-AF65-F5344CB8AC3E}">
        <p14:creationId xmlns:p14="http://schemas.microsoft.com/office/powerpoint/2010/main" val="5844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B52C1-1732-45D0-965B-1A7D2B51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Basic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4806D-1F97-4F55-A5CC-F752743E2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Balance the following reaction in basic conditions:</a:t>
            </a:r>
          </a:p>
          <a:p>
            <a:pPr marL="0" indent="0" algn="ctr">
              <a:buNone/>
            </a:pPr>
            <a:r>
              <a:rPr lang="en-CA" dirty="0" smtClean="0"/>
              <a:t>Cu </a:t>
            </a:r>
            <a:r>
              <a:rPr lang="en-CA" dirty="0"/>
              <a:t>(s) + HNO</a:t>
            </a:r>
            <a:r>
              <a:rPr lang="en-CA" baseline="-25000" dirty="0"/>
              <a:t>3 </a:t>
            </a:r>
            <a:r>
              <a:rPr lang="en-CA" dirty="0" smtClean="0"/>
              <a:t>(</a:t>
            </a:r>
            <a:r>
              <a:rPr lang="en-CA" dirty="0" err="1"/>
              <a:t>aq</a:t>
            </a:r>
            <a:r>
              <a:rPr lang="en-CA" dirty="0"/>
              <a:t>) → Cu</a:t>
            </a:r>
            <a:r>
              <a:rPr lang="en-CA" baseline="30000" dirty="0"/>
              <a:t>2+</a:t>
            </a:r>
            <a:r>
              <a:rPr lang="en-CA" dirty="0" smtClean="0"/>
              <a:t> (</a:t>
            </a:r>
            <a:r>
              <a:rPr lang="en-CA" dirty="0" err="1"/>
              <a:t>aq</a:t>
            </a:r>
            <a:r>
              <a:rPr lang="en-CA" dirty="0"/>
              <a:t>) + NO</a:t>
            </a:r>
            <a:r>
              <a:rPr lang="en-CA" dirty="0" smtClean="0"/>
              <a:t> (g)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88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638-F157-469E-92FE-B080B9BE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Voltaic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22450-BC07-4301-BDA0-0F85FC35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091295" cy="4351338"/>
          </a:xfrm>
        </p:spPr>
        <p:txBody>
          <a:bodyPr/>
          <a:lstStyle/>
          <a:p>
            <a:r>
              <a:rPr lang="en-CA" dirty="0"/>
              <a:t>AKA galvanic cells</a:t>
            </a:r>
          </a:p>
          <a:p>
            <a:r>
              <a:rPr lang="en-CA" dirty="0"/>
              <a:t>Half-reactions are split into two separate cells, connected by a conducting material and a salt bridge. </a:t>
            </a:r>
          </a:p>
        </p:txBody>
      </p:sp>
      <p:pic>
        <p:nvPicPr>
          <p:cNvPr id="1026" name="Picture 2" descr="Image result for voltaic cell">
            <a:extLst>
              <a:ext uri="{FF2B5EF4-FFF2-40B4-BE49-F238E27FC236}">
                <a16:creationId xmlns:a16="http://schemas.microsoft.com/office/drawing/2014/main" xmlns="" id="{F25A078B-31FB-48CE-BB1F-736BF2D27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768" y="1690689"/>
            <a:ext cx="5258232" cy="399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0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DDDF61-7ACF-4BE9-832B-265A032B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Cell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03ACB3-F296-43DE-81D2-2C24C1F2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anode | electrolyte || electrolyte | cathode</a:t>
            </a:r>
          </a:p>
          <a:p>
            <a:pPr marL="0" indent="0" algn="ctr">
              <a:buNone/>
            </a:pPr>
            <a:endParaRPr lang="en-CA" dirty="0"/>
          </a:p>
          <a:p>
            <a:r>
              <a:rPr lang="en-CA" dirty="0"/>
              <a:t>Anode is the site of oxidation (An Ox)</a:t>
            </a:r>
          </a:p>
          <a:p>
            <a:r>
              <a:rPr lang="en-CA" dirty="0"/>
              <a:t>Cathode is the site of reduction (Red Cat)</a:t>
            </a:r>
          </a:p>
        </p:txBody>
      </p:sp>
    </p:spTree>
    <p:extLst>
      <p:ext uri="{BB962C8B-B14F-4D97-AF65-F5344CB8AC3E}">
        <p14:creationId xmlns:p14="http://schemas.microsoft.com/office/powerpoint/2010/main" val="17381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DDDF61-7ACF-4BE9-832B-265A032B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Standard Reduction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03ACB3-F296-43DE-81D2-2C24C1F2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Indicates the tendency of an element to gain electrons</a:t>
            </a:r>
          </a:p>
          <a:p>
            <a:r>
              <a:rPr lang="en-CA" dirty="0"/>
              <a:t>In electrochemical cells, identifies which element will be oxidized and which will be reduced</a:t>
            </a:r>
          </a:p>
          <a:p>
            <a:r>
              <a:rPr lang="en-CA" dirty="0"/>
              <a:t>Measured in volts, relative to reduction potential of hydrogen (0.0 V), at standard conditions (25°C, 1 </a:t>
            </a:r>
            <a:r>
              <a:rPr lang="en-CA" dirty="0" err="1"/>
              <a:t>atm</a:t>
            </a:r>
            <a:r>
              <a:rPr lang="en-CA" dirty="0"/>
              <a:t>, 1 </a:t>
            </a:r>
            <a:r>
              <a:rPr lang="en-CA" dirty="0" err="1"/>
              <a:t>mol</a:t>
            </a:r>
            <a:r>
              <a:rPr lang="en-CA" dirty="0"/>
              <a:t>/L solutions) </a:t>
            </a:r>
          </a:p>
        </p:txBody>
      </p:sp>
    </p:spTree>
    <p:extLst>
      <p:ext uri="{BB962C8B-B14F-4D97-AF65-F5344CB8AC3E}">
        <p14:creationId xmlns:p14="http://schemas.microsoft.com/office/powerpoint/2010/main" val="31257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DDDF61-7ACF-4BE9-832B-265A032B3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Standard Reduction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03ACB3-F296-43DE-81D2-2C24C1F2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half-cell higher up the list (more positive) will be reduced; other will be oxidized</a:t>
            </a:r>
          </a:p>
        </p:txBody>
      </p:sp>
    </p:spTree>
    <p:extLst>
      <p:ext uri="{BB962C8B-B14F-4D97-AF65-F5344CB8AC3E}">
        <p14:creationId xmlns:p14="http://schemas.microsoft.com/office/powerpoint/2010/main" val="12822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F7E96A-2B27-434C-93B6-7AD98A1A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Voltaic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D717B5-B2BD-4DC0-ADC4-F7452525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68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For the two half-reactions:</a:t>
            </a:r>
          </a:p>
          <a:p>
            <a:pPr marL="0" indent="0" algn="ctr">
              <a:buNone/>
            </a:pPr>
            <a:r>
              <a:rPr lang="en-CA" dirty="0"/>
              <a:t>Zn (s) → Zn</a:t>
            </a:r>
            <a:r>
              <a:rPr lang="en-CA" baseline="30000" dirty="0"/>
              <a:t>2+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+ 2 e</a:t>
            </a:r>
            <a:r>
              <a:rPr lang="en-CA" baseline="30000" dirty="0"/>
              <a:t>-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Ag (s) → Ag</a:t>
            </a:r>
            <a:r>
              <a:rPr lang="en-CA" baseline="30000" dirty="0"/>
              <a:t>+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e</a:t>
            </a:r>
            <a:r>
              <a:rPr lang="en-CA" baseline="30000" dirty="0"/>
              <a:t>-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Write the half-reactions in cell notation.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Draw a diagram of the electrochemical </a:t>
            </a:r>
            <a:r>
              <a:rPr lang="en-CA" dirty="0" smtClean="0"/>
              <a:t>cell, assuming is it spontaneous. </a:t>
            </a:r>
            <a:r>
              <a:rPr lang="en-CA" dirty="0"/>
              <a:t>Label the electrodes, electrolytes, direction of electron flow and direction of ion movement.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What would be a suitable substance for the salt bridge for this reaction?</a:t>
            </a:r>
          </a:p>
        </p:txBody>
      </p:sp>
    </p:spTree>
    <p:extLst>
      <p:ext uri="{BB962C8B-B14F-4D97-AF65-F5344CB8AC3E}">
        <p14:creationId xmlns:p14="http://schemas.microsoft.com/office/powerpoint/2010/main" val="22721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AEEEF2-E6F6-4B4A-9676-DED87445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Cell Potential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4075284-45FF-4066-BBB7-DE0651C819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CA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cell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CA" dirty="0"/>
                            <m:t>°</m:t>
                          </m:r>
                        </m:sup>
                      </m:sSubSup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reduction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CA" dirty="0"/>
                            <m:t>°</m:t>
                          </m:r>
                        </m:sup>
                      </m:sSubSup>
                      <m:r>
                        <a:rPr lang="en-CA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CA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 panose="02040503050406030204" pitchFamily="18" charset="0"/>
                            </a:rPr>
                            <m:t>oxidation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CA" dirty="0"/>
                            <m:t>°</m:t>
                          </m:r>
                        </m:sup>
                      </m:sSubSup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r>
                  <a:rPr lang="en-CA" dirty="0"/>
                  <a:t>For a voltaic cell, </a:t>
                </a:r>
                <a:r>
                  <a:rPr lang="en-CA" dirty="0" err="1"/>
                  <a:t>E</a:t>
                </a:r>
                <a:r>
                  <a:rPr lang="en-CA" baseline="-25000" dirty="0" err="1"/>
                  <a:t>cell</a:t>
                </a:r>
                <a:r>
                  <a:rPr lang="en-CA" dirty="0"/>
                  <a:t> will be positive, meaning the reaction will occur </a:t>
                </a:r>
                <a:r>
                  <a:rPr lang="en-CA" b="1" dirty="0"/>
                  <a:t>spontaneously</a:t>
                </a:r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075284-45FF-4066-BBB7-DE0651C819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4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8AF4D-648C-420C-8D06-38EC0072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Redox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8249A-70C6-4FDF-9A9C-8A35F799E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single displacement reaction between copper and silver is:</a:t>
            </a:r>
          </a:p>
          <a:p>
            <a:pPr marL="0" indent="0" algn="ctr">
              <a:buNone/>
            </a:pPr>
            <a:r>
              <a:rPr lang="en-CA" dirty="0"/>
              <a:t>Cu (s) + 2 AgNO</a:t>
            </a:r>
            <a:r>
              <a:rPr lang="en-CA" baseline="-25000" dirty="0"/>
              <a:t>3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→ 2 Ag (s) + Cu(NO</a:t>
            </a:r>
            <a:r>
              <a:rPr lang="en-CA" baseline="-25000" dirty="0"/>
              <a:t>3</a:t>
            </a:r>
            <a:r>
              <a:rPr lang="en-CA" dirty="0"/>
              <a:t>)</a:t>
            </a:r>
            <a:r>
              <a:rPr lang="en-CA" baseline="-25000" dirty="0"/>
              <a:t>2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Write the total and net ionic equations.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Which metal is being </a:t>
            </a:r>
            <a:r>
              <a:rPr lang="en-CA" b="1" dirty="0"/>
              <a:t>oxidized</a:t>
            </a:r>
            <a:r>
              <a:rPr lang="en-CA" dirty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/>
              <a:t>Which metal is being </a:t>
            </a:r>
            <a:r>
              <a:rPr lang="en-CA" b="1" dirty="0"/>
              <a:t>reduced</a:t>
            </a:r>
            <a:r>
              <a:rPr lang="en-C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683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65819-4C81-47A7-B4BF-0B146110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1: Cell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8E4B7D-D511-4450-B6AC-B526FA55A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Determine the cell potential for the overall cell reaction:</a:t>
            </a:r>
          </a:p>
          <a:p>
            <a:pPr marL="0" indent="0" algn="ctr">
              <a:buNone/>
            </a:pPr>
            <a:r>
              <a:rPr lang="en-CA" dirty="0"/>
              <a:t>2 Al</a:t>
            </a:r>
            <a:r>
              <a:rPr lang="en-CA" baseline="30000" dirty="0"/>
              <a:t>3+</a:t>
            </a:r>
            <a:r>
              <a:rPr lang="en-CA" baseline="-25000" dirty="0"/>
              <a:t> 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+ 3 Cu (s) → 3 Cu</a:t>
            </a:r>
            <a:r>
              <a:rPr lang="en-CA" baseline="30000" dirty="0"/>
              <a:t>2+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+ 2 Al (s)</a:t>
            </a:r>
          </a:p>
        </p:txBody>
      </p:sp>
    </p:spTree>
    <p:extLst>
      <p:ext uri="{BB962C8B-B14F-4D97-AF65-F5344CB8AC3E}">
        <p14:creationId xmlns:p14="http://schemas.microsoft.com/office/powerpoint/2010/main" val="1103610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65819-4C81-47A7-B4BF-0B1461106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2: Cell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8E4B7D-D511-4450-B6AC-B526FA55A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Determine the cell potential for the overall cell reaction:</a:t>
            </a:r>
          </a:p>
          <a:p>
            <a:pPr marL="0" indent="0">
              <a:buNone/>
            </a:pPr>
            <a:r>
              <a:rPr lang="en-CA" dirty="0"/>
              <a:t>Cd (s) + 2 NO</a:t>
            </a:r>
            <a:r>
              <a:rPr lang="en-CA" baseline="-25000" dirty="0"/>
              <a:t>3</a:t>
            </a:r>
            <a:r>
              <a:rPr lang="en-CA" baseline="30000" dirty="0"/>
              <a:t>-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+ 4 H</a:t>
            </a:r>
            <a:r>
              <a:rPr lang="en-CA" baseline="30000" dirty="0"/>
              <a:t>+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→ </a:t>
            </a:r>
          </a:p>
          <a:p>
            <a:pPr marL="0" indent="0" algn="ctr">
              <a:buNone/>
            </a:pPr>
            <a:r>
              <a:rPr lang="en-CA" dirty="0"/>
              <a:t>			Cd</a:t>
            </a:r>
            <a:r>
              <a:rPr lang="en-CA" baseline="30000" dirty="0"/>
              <a:t>2+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+ 2 NO</a:t>
            </a:r>
            <a:r>
              <a:rPr lang="en-CA" baseline="-25000" dirty="0"/>
              <a:t>2</a:t>
            </a:r>
            <a:r>
              <a:rPr lang="en-CA" dirty="0"/>
              <a:t> (g) + 2 H</a:t>
            </a:r>
            <a:r>
              <a:rPr lang="en-CA" baseline="-25000" dirty="0"/>
              <a:t>2</a:t>
            </a:r>
            <a:r>
              <a:rPr lang="en-CA" dirty="0"/>
              <a:t>O (l)</a:t>
            </a:r>
          </a:p>
        </p:txBody>
      </p:sp>
    </p:spTree>
    <p:extLst>
      <p:ext uri="{BB962C8B-B14F-4D97-AF65-F5344CB8AC3E}">
        <p14:creationId xmlns:p14="http://schemas.microsoft.com/office/powerpoint/2010/main" val="412661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330F0E-86C1-4FFB-9704-A6056485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3: Cell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F0CF1-F505-413A-9A8F-A427F2784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An electrochemical cell is constructed</a:t>
            </a:r>
            <a:r>
              <a:rPr lang="en-CA" dirty="0"/>
              <a:t> </a:t>
            </a:r>
            <a:r>
              <a:rPr lang="en-CA" dirty="0" smtClean="0"/>
              <a:t>with iron (making Fe</a:t>
            </a:r>
            <a:r>
              <a:rPr lang="en-CA" baseline="30000" dirty="0" smtClean="0"/>
              <a:t>3+</a:t>
            </a:r>
            <a:r>
              <a:rPr lang="en-CA" dirty="0" smtClean="0"/>
              <a:t> ions) and calcium.</a:t>
            </a:r>
            <a:endParaRPr lang="en-CA" dirty="0"/>
          </a:p>
          <a:p>
            <a:pPr marL="514350" indent="-514350">
              <a:buAutoNum type="alphaLcPeriod"/>
            </a:pPr>
            <a:r>
              <a:rPr lang="en-CA" dirty="0"/>
              <a:t>Determine the anode and </a:t>
            </a:r>
            <a:r>
              <a:rPr lang="en-CA" dirty="0" smtClean="0"/>
              <a:t>cathode, if the cell </a:t>
            </a:r>
            <a:r>
              <a:rPr lang="en-CA" smtClean="0"/>
              <a:t>is spontaneous.</a:t>
            </a:r>
            <a:endParaRPr lang="en-CA" dirty="0"/>
          </a:p>
          <a:p>
            <a:pPr marL="514350" indent="-514350">
              <a:buAutoNum type="alphaLcPeriod"/>
            </a:pPr>
            <a:r>
              <a:rPr lang="en-CA" dirty="0"/>
              <a:t>Write the cell notation.</a:t>
            </a:r>
          </a:p>
          <a:p>
            <a:pPr marL="514350" indent="-514350">
              <a:buAutoNum type="alphaLcPeriod"/>
            </a:pPr>
            <a:r>
              <a:rPr lang="en-CA" dirty="0"/>
              <a:t>Calculate the standard cell potential.</a:t>
            </a:r>
          </a:p>
        </p:txBody>
      </p:sp>
    </p:spTree>
    <p:extLst>
      <p:ext uri="{BB962C8B-B14F-4D97-AF65-F5344CB8AC3E}">
        <p14:creationId xmlns:p14="http://schemas.microsoft.com/office/powerpoint/2010/main" val="88027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8AF4D-648C-420C-8D06-38EC0072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Trick for Redox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1DF1990-AAE1-4C08-84CA-99593420E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7892272" cy="435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8AF4D-648C-420C-8D06-38EC0072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Oxidation States/Numbers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8249A-70C6-4FDF-9A9C-8A35F799E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Positive/negative number for an atom or ion that reflects partial gain or loss of electrons</a:t>
            </a:r>
          </a:p>
          <a:p>
            <a:r>
              <a:rPr lang="en-CA" dirty="0"/>
              <a:t>Rules in reference book</a:t>
            </a:r>
          </a:p>
          <a:p>
            <a:r>
              <a:rPr lang="en-CA" dirty="0"/>
              <a:t>One oxidation number for EACH atom/ion, so must pay attention to subscripts, but coefficients (for balancing equation) do not matter</a:t>
            </a:r>
          </a:p>
        </p:txBody>
      </p:sp>
    </p:spTree>
    <p:extLst>
      <p:ext uri="{BB962C8B-B14F-4D97-AF65-F5344CB8AC3E}">
        <p14:creationId xmlns:p14="http://schemas.microsoft.com/office/powerpoint/2010/main" val="6444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7C638-F157-469E-92FE-B080B9BE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Oxidation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22450-BC07-4301-BDA0-0F85FC354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Determine the oxidation number for each element in the following compounds: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 smtClean="0"/>
              <a:t>S</a:t>
            </a:r>
            <a:r>
              <a:rPr lang="en-CA" baseline="-25000" dirty="0" smtClean="0"/>
              <a:t>8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 smtClean="0"/>
              <a:t>H</a:t>
            </a:r>
            <a:r>
              <a:rPr lang="en-CA" baseline="30000" dirty="0" smtClean="0"/>
              <a:t>+</a:t>
            </a:r>
            <a:endParaRPr lang="en-CA" dirty="0"/>
          </a:p>
          <a:p>
            <a:pPr marL="514350" indent="-514350">
              <a:buFont typeface="+mj-lt"/>
              <a:buAutoNum type="alphaLcPeriod"/>
            </a:pPr>
            <a:r>
              <a:rPr lang="en-CA" dirty="0" smtClean="0"/>
              <a:t>SnO</a:t>
            </a:r>
            <a:r>
              <a:rPr lang="en-CA" baseline="-25000" dirty="0" smtClean="0"/>
              <a:t>2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 smtClean="0"/>
              <a:t>CO</a:t>
            </a:r>
            <a:r>
              <a:rPr lang="en-CA" baseline="-25000" dirty="0" smtClean="0"/>
              <a:t>3</a:t>
            </a:r>
            <a:r>
              <a:rPr lang="en-CA" baseline="30000" dirty="0" smtClean="0"/>
              <a:t>2-</a:t>
            </a:r>
            <a:endParaRPr lang="en-CA" baseline="30000" dirty="0" smtClean="0"/>
          </a:p>
          <a:p>
            <a:pPr marL="514350" indent="-514350">
              <a:buFont typeface="+mj-lt"/>
              <a:buAutoNum type="alphaLcPeriod"/>
            </a:pPr>
            <a:r>
              <a:rPr lang="en-CA" dirty="0" smtClean="0"/>
              <a:t>Al</a:t>
            </a:r>
            <a:r>
              <a:rPr lang="en-CA" baseline="-25000" dirty="0" smtClean="0"/>
              <a:t>2</a:t>
            </a:r>
            <a:r>
              <a:rPr lang="en-CA" dirty="0" smtClean="0"/>
              <a:t>(SO</a:t>
            </a:r>
            <a:r>
              <a:rPr lang="en-CA" baseline="-25000" dirty="0" smtClean="0"/>
              <a:t>4</a:t>
            </a:r>
            <a:r>
              <a:rPr lang="en-CA" dirty="0" smtClean="0"/>
              <a:t>)</a:t>
            </a:r>
            <a:r>
              <a:rPr lang="en-CA" baseline="-25000" dirty="0" smtClean="0"/>
              <a:t>3</a:t>
            </a:r>
            <a:r>
              <a:rPr lang="en-CA" baseline="-25000" dirty="0"/>
              <a:t>			</a:t>
            </a:r>
          </a:p>
          <a:p>
            <a:pPr marL="514350" indent="-514350">
              <a:buFont typeface="+mj-lt"/>
              <a:buAutoNum type="alphaLcPeriod"/>
            </a:pPr>
            <a:r>
              <a:rPr lang="en-CA" dirty="0" smtClean="0"/>
              <a:t>Na</a:t>
            </a:r>
            <a:r>
              <a:rPr lang="en-CA" baseline="-25000" dirty="0" smtClean="0"/>
              <a:t>3</a:t>
            </a:r>
            <a:r>
              <a:rPr lang="en-CA" dirty="0" smtClean="0"/>
              <a:t>Co(NO</a:t>
            </a:r>
            <a:r>
              <a:rPr lang="en-CA" baseline="-25000" dirty="0" smtClean="0"/>
              <a:t>2</a:t>
            </a:r>
            <a:r>
              <a:rPr lang="en-CA" dirty="0" smtClean="0"/>
              <a:t>)</a:t>
            </a:r>
            <a:r>
              <a:rPr lang="en-CA" baseline="-25000" dirty="0" smtClean="0"/>
              <a:t>6</a:t>
            </a:r>
            <a:r>
              <a:rPr lang="en-CA" dirty="0"/>
              <a:t>	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22116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E2077-DCCA-4125-B9A4-5BC2786A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Identifying Redox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749F2A-87F6-4358-A0AA-039CDC314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Oxidation numbers can be used to identify if a reaction is a redox reaction</a:t>
            </a:r>
          </a:p>
          <a:p>
            <a:r>
              <a:rPr lang="en-CA" dirty="0"/>
              <a:t>If no elements change oxidation states between reactant and products, then no redox occurs</a:t>
            </a:r>
          </a:p>
        </p:txBody>
      </p:sp>
    </p:spTree>
    <p:extLst>
      <p:ext uri="{BB962C8B-B14F-4D97-AF65-F5344CB8AC3E}">
        <p14:creationId xmlns:p14="http://schemas.microsoft.com/office/powerpoint/2010/main" val="10176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Identifying Redox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Use oxidation numbers to determine if these are redox reactions.</a:t>
            </a:r>
          </a:p>
          <a:p>
            <a:pPr marL="514350" indent="-514350">
              <a:buAutoNum type="alphaLcPeriod"/>
            </a:pPr>
            <a:r>
              <a:rPr lang="en-CA" dirty="0" smtClean="0"/>
              <a:t>3 Hg</a:t>
            </a:r>
            <a:r>
              <a:rPr lang="en-CA" baseline="30000" dirty="0" smtClean="0"/>
              <a:t>2+</a:t>
            </a:r>
            <a:r>
              <a:rPr lang="en-CA" dirty="0" smtClean="0"/>
              <a:t> (</a:t>
            </a:r>
            <a:r>
              <a:rPr lang="en-CA" dirty="0" err="1" smtClean="0"/>
              <a:t>aq</a:t>
            </a:r>
            <a:r>
              <a:rPr lang="en-CA" dirty="0" smtClean="0"/>
              <a:t>) + 2 Fe (s) → 3 Hg</a:t>
            </a:r>
            <a:r>
              <a:rPr lang="en-CA" baseline="-25000" dirty="0" smtClean="0"/>
              <a:t>2</a:t>
            </a:r>
            <a:r>
              <a:rPr lang="en-CA" dirty="0" smtClean="0"/>
              <a:t> (s) + 2 Fe</a:t>
            </a:r>
            <a:r>
              <a:rPr lang="en-CA" baseline="30000" dirty="0" smtClean="0"/>
              <a:t>3+</a:t>
            </a:r>
            <a:r>
              <a:rPr lang="en-CA" dirty="0" smtClean="0"/>
              <a:t> (</a:t>
            </a:r>
            <a:r>
              <a:rPr lang="en-CA" dirty="0" err="1" smtClean="0"/>
              <a:t>aq</a:t>
            </a:r>
            <a:r>
              <a:rPr lang="en-CA" dirty="0" smtClean="0"/>
              <a:t>)</a:t>
            </a:r>
          </a:p>
          <a:p>
            <a:pPr marL="514350" indent="-514350">
              <a:buAutoNum type="alphaLcPeriod"/>
            </a:pPr>
            <a:endParaRPr lang="en-CA" baseline="30000" dirty="0"/>
          </a:p>
          <a:p>
            <a:pPr marL="514350" indent="-514350">
              <a:buAutoNum type="alphaLcPeriod"/>
            </a:pPr>
            <a:r>
              <a:rPr lang="en-CA" dirty="0" err="1" smtClean="0"/>
              <a:t>NaCl</a:t>
            </a:r>
            <a:r>
              <a:rPr lang="en-CA" dirty="0" smtClean="0"/>
              <a:t> (</a:t>
            </a:r>
            <a:r>
              <a:rPr lang="en-CA" dirty="0" err="1" smtClean="0"/>
              <a:t>aq</a:t>
            </a:r>
            <a:r>
              <a:rPr lang="en-CA" dirty="0" smtClean="0"/>
              <a:t>) + AgNO</a:t>
            </a:r>
            <a:r>
              <a:rPr lang="en-CA" baseline="-25000" dirty="0" smtClean="0"/>
              <a:t>3</a:t>
            </a:r>
            <a:r>
              <a:rPr lang="en-CA" dirty="0" smtClean="0"/>
              <a:t> (</a:t>
            </a:r>
            <a:r>
              <a:rPr lang="en-CA" dirty="0" err="1" smtClean="0"/>
              <a:t>aq</a:t>
            </a:r>
            <a:r>
              <a:rPr lang="en-CA" dirty="0" smtClean="0"/>
              <a:t>) → </a:t>
            </a:r>
            <a:r>
              <a:rPr lang="en-CA" dirty="0" err="1" smtClean="0"/>
              <a:t>AgCl</a:t>
            </a:r>
            <a:r>
              <a:rPr lang="en-CA" dirty="0" smtClean="0"/>
              <a:t> (s) + NaNO</a:t>
            </a:r>
            <a:r>
              <a:rPr lang="en-CA" baseline="-25000" dirty="0" smtClean="0"/>
              <a:t>3</a:t>
            </a:r>
            <a:endParaRPr lang="en-CA" dirty="0" smtClean="0"/>
          </a:p>
          <a:p>
            <a:pPr marL="514350" indent="-514350">
              <a:buAutoNum type="alphaLcPeriod"/>
            </a:pPr>
            <a:endParaRPr lang="en-CA" dirty="0"/>
          </a:p>
          <a:p>
            <a:pPr marL="514350" indent="-514350">
              <a:buAutoNum type="alphaLcPeriod"/>
            </a:pPr>
            <a:r>
              <a:rPr lang="en-CA" dirty="0" smtClean="0"/>
              <a:t>2 As (s) + 3 Cl</a:t>
            </a:r>
            <a:r>
              <a:rPr lang="en-CA" baseline="-25000" dirty="0" smtClean="0"/>
              <a:t>2</a:t>
            </a:r>
            <a:r>
              <a:rPr lang="en-CA" dirty="0" smtClean="0"/>
              <a:t> (g) </a:t>
            </a:r>
            <a:r>
              <a:rPr lang="en-CA" dirty="0"/>
              <a:t>→ </a:t>
            </a:r>
            <a:r>
              <a:rPr lang="en-CA" dirty="0" smtClean="0"/>
              <a:t>2 AsCl</a:t>
            </a:r>
            <a:r>
              <a:rPr lang="en-CA" baseline="-25000" dirty="0" smtClean="0"/>
              <a:t>3</a:t>
            </a:r>
            <a:r>
              <a:rPr lang="en-CA" dirty="0" smtClean="0"/>
              <a:t> (s)</a:t>
            </a:r>
          </a:p>
          <a:p>
            <a:pPr marL="514350" indent="-514350">
              <a:buAutoNum type="alphaLcPeriod"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50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718A8-2B79-42E3-8138-D2AA4AAC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Half-Reactions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A0D61C-6E0B-4357-B1DB-2F8D06B89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Breaks a full reaction apart into reduction equation and oxidation equation</a:t>
            </a:r>
          </a:p>
          <a:p>
            <a:r>
              <a:rPr lang="en-CA" dirty="0"/>
              <a:t>Example:</a:t>
            </a:r>
          </a:p>
          <a:p>
            <a:pPr marL="0" indent="0" algn="ctr">
              <a:buNone/>
            </a:pPr>
            <a:r>
              <a:rPr lang="en-CA" dirty="0"/>
              <a:t>Zn (s) + 2 </a:t>
            </a:r>
            <a:r>
              <a:rPr lang="en-CA" dirty="0" err="1"/>
              <a:t>HCl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→ ZnCl</a:t>
            </a:r>
            <a:r>
              <a:rPr lang="en-CA" baseline="-25000" dirty="0"/>
              <a:t>2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H</a:t>
            </a:r>
            <a:r>
              <a:rPr lang="en-CA" baseline="-25000" dirty="0"/>
              <a:t>2</a:t>
            </a:r>
            <a:r>
              <a:rPr lang="en-CA" dirty="0"/>
              <a:t> (g)</a:t>
            </a:r>
          </a:p>
          <a:p>
            <a:pPr marL="0" indent="0">
              <a:buNone/>
            </a:pPr>
            <a:r>
              <a:rPr lang="en-CA" sz="2800" dirty="0"/>
              <a:t>	</a:t>
            </a:r>
            <a:r>
              <a:rPr lang="en-CA" dirty="0"/>
              <a:t>becomes…</a:t>
            </a:r>
          </a:p>
          <a:p>
            <a:pPr marL="0" indent="0" algn="ctr">
              <a:buNone/>
            </a:pPr>
            <a:r>
              <a:rPr lang="en-CA" sz="2800" dirty="0"/>
              <a:t>Zn (s) </a:t>
            </a:r>
            <a:r>
              <a:rPr lang="en-CA" dirty="0"/>
              <a:t>→ Zn</a:t>
            </a:r>
            <a:r>
              <a:rPr lang="en-CA" baseline="30000" dirty="0"/>
              <a:t>2+</a:t>
            </a:r>
            <a:r>
              <a:rPr lang="en-CA" baseline="-25000" dirty="0"/>
              <a:t> </a:t>
            </a:r>
            <a:r>
              <a:rPr lang="en-CA" dirty="0"/>
              <a:t>(</a:t>
            </a:r>
            <a:r>
              <a:rPr lang="en-CA" dirty="0" err="1"/>
              <a:t>aq</a:t>
            </a:r>
            <a:r>
              <a:rPr lang="en-CA" dirty="0"/>
              <a:t>) + 2 e</a:t>
            </a:r>
            <a:r>
              <a:rPr lang="en-CA" baseline="30000" dirty="0"/>
              <a:t>-</a:t>
            </a:r>
          </a:p>
          <a:p>
            <a:pPr marL="0" indent="0" algn="ctr">
              <a:buNone/>
            </a:pPr>
            <a:r>
              <a:rPr lang="en-CA" dirty="0"/>
              <a:t>2 H</a:t>
            </a:r>
            <a:r>
              <a:rPr lang="en-CA" baseline="30000" dirty="0"/>
              <a:t>+</a:t>
            </a:r>
            <a:r>
              <a:rPr lang="en-CA" dirty="0"/>
              <a:t> (</a:t>
            </a:r>
            <a:r>
              <a:rPr lang="en-CA" dirty="0" err="1"/>
              <a:t>aq</a:t>
            </a:r>
            <a:r>
              <a:rPr lang="en-CA" dirty="0"/>
              <a:t>) + 2 e</a:t>
            </a:r>
            <a:r>
              <a:rPr lang="en-CA" baseline="30000" dirty="0"/>
              <a:t>-</a:t>
            </a:r>
            <a:r>
              <a:rPr lang="en-CA" dirty="0"/>
              <a:t> → H</a:t>
            </a:r>
            <a:r>
              <a:rPr lang="en-CA" baseline="-25000" dirty="0"/>
              <a:t>2</a:t>
            </a:r>
            <a:r>
              <a:rPr lang="en-CA" dirty="0"/>
              <a:t> (g)</a:t>
            </a:r>
            <a:endParaRPr lang="en-CA" sz="2800" dirty="0"/>
          </a:p>
          <a:p>
            <a:r>
              <a:rPr lang="en-CA" dirty="0"/>
              <a:t>Must be balanced by mass (atoms/ions) </a:t>
            </a:r>
            <a:r>
              <a:rPr lang="en-CA" u="sng" dirty="0"/>
              <a:t>and</a:t>
            </a:r>
            <a:r>
              <a:rPr lang="en-CA" dirty="0"/>
              <a:t> charge</a:t>
            </a:r>
          </a:p>
        </p:txBody>
      </p:sp>
    </p:spTree>
    <p:extLst>
      <p:ext uri="{BB962C8B-B14F-4D97-AF65-F5344CB8AC3E}">
        <p14:creationId xmlns:p14="http://schemas.microsoft.com/office/powerpoint/2010/main" val="40116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12558</TotalTime>
  <Words>1155</Words>
  <Application>Microsoft Office PowerPoint</Application>
  <PresentationFormat>On-screen Show (4:3)</PresentationFormat>
  <Paragraphs>146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</vt:lpstr>
      <vt:lpstr>Cambria Math</vt:lpstr>
      <vt:lpstr>Office Theme</vt:lpstr>
      <vt:lpstr>Electrochemistry</vt:lpstr>
      <vt:lpstr>Redox Reactions</vt:lpstr>
      <vt:lpstr>Example: Redox</vt:lpstr>
      <vt:lpstr>Trick for Redox</vt:lpstr>
      <vt:lpstr>Oxidation States/Numbers</vt:lpstr>
      <vt:lpstr>Example: Oxidation States</vt:lpstr>
      <vt:lpstr>Identifying Redox Reactions</vt:lpstr>
      <vt:lpstr>Example: Identifying Redox</vt:lpstr>
      <vt:lpstr>Half-Reactions</vt:lpstr>
      <vt:lpstr>Example 1: Half-Reactions</vt:lpstr>
      <vt:lpstr>Example 2: Half-Reactions</vt:lpstr>
      <vt:lpstr>Acidic Conditions</vt:lpstr>
      <vt:lpstr>Example: Acidic Conditions</vt:lpstr>
      <vt:lpstr>Basic Conditions</vt:lpstr>
      <vt:lpstr>Example: Basic Conditions</vt:lpstr>
      <vt:lpstr>Balancing with Half-Reactions</vt:lpstr>
      <vt:lpstr>Example 1: Balancing with HR</vt:lpstr>
      <vt:lpstr>Example 2: Balancing with HR</vt:lpstr>
      <vt:lpstr>Example 3: Balancing with HR</vt:lpstr>
      <vt:lpstr>Acidic Solutions</vt:lpstr>
      <vt:lpstr>Example: Acidic Solutions</vt:lpstr>
      <vt:lpstr>Basic Solutions</vt:lpstr>
      <vt:lpstr>Example: Basic Solutions</vt:lpstr>
      <vt:lpstr>Voltaic Cells</vt:lpstr>
      <vt:lpstr>Cell Notation</vt:lpstr>
      <vt:lpstr>Standard Reduction Potential</vt:lpstr>
      <vt:lpstr>Standard Reduction Potential</vt:lpstr>
      <vt:lpstr>Example: Voltaic Cells</vt:lpstr>
      <vt:lpstr>Cell Potential</vt:lpstr>
      <vt:lpstr>Example 1: Cell Potential</vt:lpstr>
      <vt:lpstr>Example 2: Cell Potential</vt:lpstr>
      <vt:lpstr>Example 3: Cell Potential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and Bases</dc:title>
  <dc:creator>Hilary</dc:creator>
  <cp:lastModifiedBy>Hilary Hayduk</cp:lastModifiedBy>
  <cp:revision>63</cp:revision>
  <cp:lastPrinted>2018-01-08T14:19:55Z</cp:lastPrinted>
  <dcterms:created xsi:type="dcterms:W3CDTF">2014-05-26T02:01:36Z</dcterms:created>
  <dcterms:modified xsi:type="dcterms:W3CDTF">2018-12-12T17:22:15Z</dcterms:modified>
</cp:coreProperties>
</file>